
<file path=[Content_Types].xml><?xml version="1.0" encoding="utf-8"?>
<Types xmlns="http://schemas.openxmlformats.org/package/2006/content-types">
  <Default Extension="gif" ContentType="image/gif"/>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5"/>
  </p:notesMasterIdLst>
  <p:handoutMasterIdLst>
    <p:handoutMasterId r:id="rId116"/>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480" r:id="rId36"/>
    <p:sldId id="481" r:id="rId37"/>
    <p:sldId id="490" r:id="rId38"/>
    <p:sldId id="484" r:id="rId39"/>
    <p:sldId id="485" r:id="rId40"/>
    <p:sldId id="486" r:id="rId41"/>
    <p:sldId id="487" r:id="rId42"/>
    <p:sldId id="488" r:id="rId43"/>
    <p:sldId id="489" r:id="rId44"/>
    <p:sldId id="519" r:id="rId45"/>
    <p:sldId id="522" r:id="rId46"/>
    <p:sldId id="540" r:id="rId47"/>
    <p:sldId id="524" r:id="rId48"/>
    <p:sldId id="532" r:id="rId49"/>
    <p:sldId id="525" r:id="rId50"/>
    <p:sldId id="534" r:id="rId51"/>
    <p:sldId id="530" r:id="rId52"/>
    <p:sldId id="533" r:id="rId53"/>
    <p:sldId id="527" r:id="rId54"/>
    <p:sldId id="526" r:id="rId55"/>
    <p:sldId id="535" r:id="rId56"/>
    <p:sldId id="528" r:id="rId57"/>
    <p:sldId id="531" r:id="rId58"/>
    <p:sldId id="521" r:id="rId59"/>
    <p:sldId id="491" r:id="rId60"/>
    <p:sldId id="492" r:id="rId61"/>
    <p:sldId id="493" r:id="rId62"/>
    <p:sldId id="494" r:id="rId63"/>
    <p:sldId id="495" r:id="rId64"/>
    <p:sldId id="322" r:id="rId65"/>
    <p:sldId id="498" r:id="rId66"/>
    <p:sldId id="499" r:id="rId67"/>
    <p:sldId id="500" r:id="rId68"/>
    <p:sldId id="541" r:id="rId69"/>
    <p:sldId id="543" r:id="rId70"/>
    <p:sldId id="544" r:id="rId71"/>
    <p:sldId id="545" r:id="rId72"/>
    <p:sldId id="546" r:id="rId73"/>
    <p:sldId id="538" r:id="rId74"/>
    <p:sldId id="600" r:id="rId75"/>
    <p:sldId id="595" r:id="rId76"/>
    <p:sldId id="596" r:id="rId77"/>
    <p:sldId id="597" r:id="rId78"/>
    <p:sldId id="601" r:id="rId79"/>
    <p:sldId id="602" r:id="rId80"/>
    <p:sldId id="603" r:id="rId81"/>
    <p:sldId id="604" r:id="rId82"/>
    <p:sldId id="605" r:id="rId83"/>
    <p:sldId id="577" r:id="rId84"/>
    <p:sldId id="578" r:id="rId85"/>
    <p:sldId id="579" r:id="rId86"/>
    <p:sldId id="580" r:id="rId87"/>
    <p:sldId id="581" r:id="rId88"/>
    <p:sldId id="582" r:id="rId89"/>
    <p:sldId id="583" r:id="rId90"/>
    <p:sldId id="584" r:id="rId91"/>
    <p:sldId id="575" r:id="rId92"/>
    <p:sldId id="576" r:id="rId93"/>
    <p:sldId id="616" r:id="rId94"/>
    <p:sldId id="585" r:id="rId95"/>
    <p:sldId id="586" r:id="rId96"/>
    <p:sldId id="587" r:id="rId97"/>
    <p:sldId id="588" r:id="rId98"/>
    <p:sldId id="593" r:id="rId99"/>
    <p:sldId id="589" r:id="rId100"/>
    <p:sldId id="590" r:id="rId101"/>
    <p:sldId id="591" r:id="rId102"/>
    <p:sldId id="592" r:id="rId103"/>
    <p:sldId id="504" r:id="rId104"/>
    <p:sldId id="505" r:id="rId105"/>
    <p:sldId id="506" r:id="rId106"/>
    <p:sldId id="497" r:id="rId107"/>
    <p:sldId id="537" r:id="rId108"/>
    <p:sldId id="513" r:id="rId109"/>
    <p:sldId id="514" r:id="rId110"/>
    <p:sldId id="517" r:id="rId111"/>
    <p:sldId id="516" r:id="rId112"/>
    <p:sldId id="518" r:id="rId113"/>
    <p:sldId id="406"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480"/>
            <p14:sldId id="481"/>
            <p14:sldId id="490"/>
            <p14:sldId id="484"/>
            <p14:sldId id="485"/>
            <p14:sldId id="486"/>
            <p14:sldId id="487"/>
            <p14:sldId id="488"/>
            <p14:sldId id="489"/>
            <p14:sldId id="519"/>
            <p14:sldId id="522"/>
            <p14:sldId id="540"/>
            <p14:sldId id="524"/>
            <p14:sldId id="532"/>
            <p14:sldId id="525"/>
            <p14:sldId id="534"/>
            <p14:sldId id="530"/>
            <p14:sldId id="533"/>
            <p14:sldId id="527"/>
            <p14:sldId id="526"/>
            <p14:sldId id="535"/>
            <p14:sldId id="528"/>
            <p14:sldId id="531"/>
            <p14:sldId id="521"/>
            <p14:sldId id="491"/>
            <p14:sldId id="492"/>
            <p14:sldId id="493"/>
            <p14:sldId id="494"/>
            <p14:sldId id="495"/>
            <p14:sldId id="322"/>
            <p14:sldId id="498"/>
            <p14:sldId id="499"/>
            <p14:sldId id="500"/>
            <p14:sldId id="541"/>
            <p14:sldId id="543"/>
            <p14:sldId id="544"/>
            <p14:sldId id="545"/>
            <p14:sldId id="546"/>
            <p14:sldId id="538"/>
          </p14:sldIdLst>
        </p14:section>
        <p14:section name="Short One" id="{A8699B07-BF75-4085-8C68-703E97ECAA2B}">
          <p14:sldIdLst>
            <p14:sldId id="600"/>
            <p14:sldId id="595"/>
            <p14:sldId id="596"/>
            <p14:sldId id="597"/>
            <p14:sldId id="601"/>
            <p14:sldId id="602"/>
            <p14:sldId id="603"/>
            <p14:sldId id="604"/>
            <p14:sldId id="605"/>
            <p14:sldId id="577"/>
            <p14:sldId id="578"/>
            <p14:sldId id="579"/>
            <p14:sldId id="580"/>
            <p14:sldId id="581"/>
            <p14:sldId id="582"/>
            <p14:sldId id="583"/>
            <p14:sldId id="584"/>
            <p14:sldId id="575"/>
            <p14:sldId id="576"/>
            <p14:sldId id="616"/>
            <p14:sldId id="585"/>
            <p14:sldId id="586"/>
            <p14:sldId id="587"/>
            <p14:sldId id="588"/>
            <p14:sldId id="593"/>
            <p14:sldId id="589"/>
            <p14:sldId id="590"/>
            <p14:sldId id="591"/>
            <p14:sldId id="592"/>
            <p14:sldId id="504"/>
            <p14:sldId id="505"/>
            <p14:sldId id="506"/>
            <p14:sldId id="497"/>
            <p14:sldId id="537"/>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286"/>
    <a:srgbClr val="7C2A81"/>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5" autoAdjust="0"/>
    <p:restoredTop sz="94249" autoAdjust="0"/>
  </p:normalViewPr>
  <p:slideViewPr>
    <p:cSldViewPr snapToGrid="0">
      <p:cViewPr varScale="1">
        <p:scale>
          <a:sx n="72" d="100"/>
          <a:sy n="72" d="100"/>
        </p:scale>
        <p:origin x="732"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11/6/2021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11/6/2021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51122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184303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732303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461669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362008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3908964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1683879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46994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2863819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452536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4070285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74</a:t>
            </a:fld>
            <a:endParaRPr lang="hu-HU" dirty="0"/>
          </a:p>
        </p:txBody>
      </p:sp>
    </p:spTree>
    <p:extLst>
      <p:ext uri="{BB962C8B-B14F-4D97-AF65-F5344CB8AC3E}">
        <p14:creationId xmlns:p14="http://schemas.microsoft.com/office/powerpoint/2010/main" val="37734770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75</a:t>
            </a:fld>
            <a:endParaRPr lang="hu-HU" dirty="0"/>
          </a:p>
        </p:txBody>
      </p:sp>
    </p:spTree>
    <p:extLst>
      <p:ext uri="{BB962C8B-B14F-4D97-AF65-F5344CB8AC3E}">
        <p14:creationId xmlns:p14="http://schemas.microsoft.com/office/powerpoint/2010/main" val="34406295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17497072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77</a:t>
            </a:fld>
            <a:endParaRPr lang="hu-HU" dirty="0"/>
          </a:p>
        </p:txBody>
      </p:sp>
    </p:spTree>
    <p:extLst>
      <p:ext uri="{BB962C8B-B14F-4D97-AF65-F5344CB8AC3E}">
        <p14:creationId xmlns:p14="http://schemas.microsoft.com/office/powerpoint/2010/main" val="21036147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78</a:t>
            </a:fld>
            <a:endParaRPr lang="hu-HU" dirty="0"/>
          </a:p>
        </p:txBody>
      </p:sp>
    </p:spTree>
    <p:extLst>
      <p:ext uri="{BB962C8B-B14F-4D97-AF65-F5344CB8AC3E}">
        <p14:creationId xmlns:p14="http://schemas.microsoft.com/office/powerpoint/2010/main" val="1968781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79</a:t>
            </a:fld>
            <a:endParaRPr lang="hu-HU" dirty="0"/>
          </a:p>
        </p:txBody>
      </p:sp>
    </p:spTree>
    <p:extLst>
      <p:ext uri="{BB962C8B-B14F-4D97-AF65-F5344CB8AC3E}">
        <p14:creationId xmlns:p14="http://schemas.microsoft.com/office/powerpoint/2010/main" val="2524919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80</a:t>
            </a:fld>
            <a:endParaRPr lang="hu-HU" dirty="0"/>
          </a:p>
        </p:txBody>
      </p:sp>
    </p:spTree>
    <p:extLst>
      <p:ext uri="{BB962C8B-B14F-4D97-AF65-F5344CB8AC3E}">
        <p14:creationId xmlns:p14="http://schemas.microsoft.com/office/powerpoint/2010/main" val="108730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81</a:t>
            </a:fld>
            <a:endParaRPr lang="hu-HU" dirty="0"/>
          </a:p>
        </p:txBody>
      </p:sp>
    </p:spTree>
    <p:extLst>
      <p:ext uri="{BB962C8B-B14F-4D97-AF65-F5344CB8AC3E}">
        <p14:creationId xmlns:p14="http://schemas.microsoft.com/office/powerpoint/2010/main" val="33816720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82</a:t>
            </a:fld>
            <a:endParaRPr lang="hu-HU" dirty="0"/>
          </a:p>
        </p:txBody>
      </p:sp>
    </p:spTree>
    <p:extLst>
      <p:ext uri="{BB962C8B-B14F-4D97-AF65-F5344CB8AC3E}">
        <p14:creationId xmlns:p14="http://schemas.microsoft.com/office/powerpoint/2010/main" val="36700296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83</a:t>
            </a:fld>
            <a:endParaRPr lang="hu-HU" dirty="0"/>
          </a:p>
        </p:txBody>
      </p:sp>
    </p:spTree>
    <p:extLst>
      <p:ext uri="{BB962C8B-B14F-4D97-AF65-F5344CB8AC3E}">
        <p14:creationId xmlns:p14="http://schemas.microsoft.com/office/powerpoint/2010/main" val="2004729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84</a:t>
            </a:fld>
            <a:endParaRPr lang="hu-HU" dirty="0"/>
          </a:p>
        </p:txBody>
      </p:sp>
    </p:spTree>
    <p:extLst>
      <p:ext uri="{BB962C8B-B14F-4D97-AF65-F5344CB8AC3E}">
        <p14:creationId xmlns:p14="http://schemas.microsoft.com/office/powerpoint/2010/main" val="2527016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85</a:t>
            </a:fld>
            <a:endParaRPr lang="hu-HU" dirty="0"/>
          </a:p>
        </p:txBody>
      </p:sp>
    </p:spTree>
    <p:extLst>
      <p:ext uri="{BB962C8B-B14F-4D97-AF65-F5344CB8AC3E}">
        <p14:creationId xmlns:p14="http://schemas.microsoft.com/office/powerpoint/2010/main" val="17067179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86</a:t>
            </a:fld>
            <a:endParaRPr lang="hu-HU" dirty="0"/>
          </a:p>
        </p:txBody>
      </p:sp>
    </p:spTree>
    <p:extLst>
      <p:ext uri="{BB962C8B-B14F-4D97-AF65-F5344CB8AC3E}">
        <p14:creationId xmlns:p14="http://schemas.microsoft.com/office/powerpoint/2010/main" val="15709150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87</a:t>
            </a:fld>
            <a:endParaRPr lang="hu-HU" dirty="0"/>
          </a:p>
        </p:txBody>
      </p:sp>
    </p:spTree>
    <p:extLst>
      <p:ext uri="{BB962C8B-B14F-4D97-AF65-F5344CB8AC3E}">
        <p14:creationId xmlns:p14="http://schemas.microsoft.com/office/powerpoint/2010/main" val="12577045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88</a:t>
            </a:fld>
            <a:endParaRPr lang="hu-HU" dirty="0"/>
          </a:p>
        </p:txBody>
      </p:sp>
    </p:spTree>
    <p:extLst>
      <p:ext uri="{BB962C8B-B14F-4D97-AF65-F5344CB8AC3E}">
        <p14:creationId xmlns:p14="http://schemas.microsoft.com/office/powerpoint/2010/main" val="40673072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89</a:t>
            </a:fld>
            <a:endParaRPr lang="hu-HU" dirty="0"/>
          </a:p>
        </p:txBody>
      </p:sp>
    </p:spTree>
    <p:extLst>
      <p:ext uri="{BB962C8B-B14F-4D97-AF65-F5344CB8AC3E}">
        <p14:creationId xmlns:p14="http://schemas.microsoft.com/office/powerpoint/2010/main" val="9496770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90</a:t>
            </a:fld>
            <a:endParaRPr lang="hu-HU" dirty="0"/>
          </a:p>
        </p:txBody>
      </p:sp>
    </p:spTree>
    <p:extLst>
      <p:ext uri="{BB962C8B-B14F-4D97-AF65-F5344CB8AC3E}">
        <p14:creationId xmlns:p14="http://schemas.microsoft.com/office/powerpoint/2010/main" val="2987668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91</a:t>
            </a:fld>
            <a:endParaRPr lang="hu-HU" dirty="0"/>
          </a:p>
        </p:txBody>
      </p:sp>
    </p:spTree>
    <p:extLst>
      <p:ext uri="{BB962C8B-B14F-4D97-AF65-F5344CB8AC3E}">
        <p14:creationId xmlns:p14="http://schemas.microsoft.com/office/powerpoint/2010/main" val="12646755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92</a:t>
            </a:fld>
            <a:endParaRPr lang="hu-HU" dirty="0"/>
          </a:p>
        </p:txBody>
      </p:sp>
    </p:spTree>
    <p:extLst>
      <p:ext uri="{BB962C8B-B14F-4D97-AF65-F5344CB8AC3E}">
        <p14:creationId xmlns:p14="http://schemas.microsoft.com/office/powerpoint/2010/main" val="10186317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93</a:t>
            </a:fld>
            <a:endParaRPr lang="hu-HU" dirty="0"/>
          </a:p>
        </p:txBody>
      </p:sp>
    </p:spTree>
    <p:extLst>
      <p:ext uri="{BB962C8B-B14F-4D97-AF65-F5344CB8AC3E}">
        <p14:creationId xmlns:p14="http://schemas.microsoft.com/office/powerpoint/2010/main" val="19062396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94</a:t>
            </a:fld>
            <a:endParaRPr lang="hu-HU" dirty="0"/>
          </a:p>
        </p:txBody>
      </p:sp>
    </p:spTree>
    <p:extLst>
      <p:ext uri="{BB962C8B-B14F-4D97-AF65-F5344CB8AC3E}">
        <p14:creationId xmlns:p14="http://schemas.microsoft.com/office/powerpoint/2010/main" val="1364533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95</a:t>
            </a:fld>
            <a:endParaRPr lang="hu-HU" dirty="0"/>
          </a:p>
        </p:txBody>
      </p:sp>
    </p:spTree>
    <p:extLst>
      <p:ext uri="{BB962C8B-B14F-4D97-AF65-F5344CB8AC3E}">
        <p14:creationId xmlns:p14="http://schemas.microsoft.com/office/powerpoint/2010/main" val="33708740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96</a:t>
            </a:fld>
            <a:endParaRPr lang="hu-HU" dirty="0"/>
          </a:p>
        </p:txBody>
      </p:sp>
    </p:spTree>
    <p:extLst>
      <p:ext uri="{BB962C8B-B14F-4D97-AF65-F5344CB8AC3E}">
        <p14:creationId xmlns:p14="http://schemas.microsoft.com/office/powerpoint/2010/main" val="2674421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97</a:t>
            </a:fld>
            <a:endParaRPr lang="hu-HU" dirty="0"/>
          </a:p>
        </p:txBody>
      </p:sp>
    </p:spTree>
    <p:extLst>
      <p:ext uri="{BB962C8B-B14F-4D97-AF65-F5344CB8AC3E}">
        <p14:creationId xmlns:p14="http://schemas.microsoft.com/office/powerpoint/2010/main" val="12086096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98</a:t>
            </a:fld>
            <a:endParaRPr lang="hu-HU" dirty="0"/>
          </a:p>
        </p:txBody>
      </p:sp>
    </p:spTree>
    <p:extLst>
      <p:ext uri="{BB962C8B-B14F-4D97-AF65-F5344CB8AC3E}">
        <p14:creationId xmlns:p14="http://schemas.microsoft.com/office/powerpoint/2010/main" val="19515527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99</a:t>
            </a:fld>
            <a:endParaRPr lang="hu-HU" dirty="0"/>
          </a:p>
        </p:txBody>
      </p:sp>
    </p:spTree>
    <p:extLst>
      <p:ext uri="{BB962C8B-B14F-4D97-AF65-F5344CB8AC3E}">
        <p14:creationId xmlns:p14="http://schemas.microsoft.com/office/powerpoint/2010/main" val="1140259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100</a:t>
            </a:fld>
            <a:endParaRPr lang="hu-HU" dirty="0"/>
          </a:p>
        </p:txBody>
      </p:sp>
    </p:spTree>
    <p:extLst>
      <p:ext uri="{BB962C8B-B14F-4D97-AF65-F5344CB8AC3E}">
        <p14:creationId xmlns:p14="http://schemas.microsoft.com/office/powerpoint/2010/main" val="978221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101</a:t>
            </a:fld>
            <a:endParaRPr lang="hu-HU" dirty="0"/>
          </a:p>
        </p:txBody>
      </p:sp>
    </p:spTree>
    <p:extLst>
      <p:ext uri="{BB962C8B-B14F-4D97-AF65-F5344CB8AC3E}">
        <p14:creationId xmlns:p14="http://schemas.microsoft.com/office/powerpoint/2010/main" val="298689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103</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104</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105</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106</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108</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109</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110</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112</a:t>
            </a:fld>
            <a:endParaRPr lang="en-US"/>
          </a:p>
        </p:txBody>
      </p:sp>
    </p:spTree>
    <p:extLst>
      <p:ext uri="{BB962C8B-B14F-4D97-AF65-F5344CB8AC3E}">
        <p14:creationId xmlns:p14="http://schemas.microsoft.com/office/powerpoint/2010/main" val="798438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11/6/2021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11/6/2021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11/6/2021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11/6/2021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11/6/2021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11/6/2021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11/6/2021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8" Type="http://schemas.openxmlformats.org/officeDocument/2006/relationships/notesSlide" Target="../notesSlides/notesSlide89.xml"/><Relationship Id="rId3" Type="http://schemas.microsoft.com/office/2007/relationships/media" Target="../media/media19.mp4"/><Relationship Id="rId7"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audio" Target="../media/media20.mp3"/><Relationship Id="rId11" Type="http://schemas.openxmlformats.org/officeDocument/2006/relationships/image" Target="../media/image142.png"/><Relationship Id="rId5" Type="http://schemas.microsoft.com/office/2007/relationships/media" Target="../media/media20.mp3"/><Relationship Id="rId10" Type="http://schemas.openxmlformats.org/officeDocument/2006/relationships/image" Target="../media/image141.png"/><Relationship Id="rId4" Type="http://schemas.openxmlformats.org/officeDocument/2006/relationships/video" Target="../media/media19.mp4"/><Relationship Id="rId9" Type="http://schemas.openxmlformats.org/officeDocument/2006/relationships/image" Target="../media/image140.png"/></Relationships>
</file>

<file path=ppt/slides/_rels/slide101.xml.rels><?xml version="1.0" encoding="UTF-8" standalone="yes"?>
<Relationships xmlns="http://schemas.openxmlformats.org/package/2006/relationships"><Relationship Id="rId8" Type="http://schemas.openxmlformats.org/officeDocument/2006/relationships/video" Target="../media/media21.mp4"/><Relationship Id="rId13" Type="http://schemas.openxmlformats.org/officeDocument/2006/relationships/image" Target="../media/image142.png"/><Relationship Id="rId3" Type="http://schemas.microsoft.com/office/2007/relationships/media" Target="../media/media19.mp4"/><Relationship Id="rId7" Type="http://schemas.microsoft.com/office/2007/relationships/media" Target="../media/media21.mp4"/><Relationship Id="rId12" Type="http://schemas.openxmlformats.org/officeDocument/2006/relationships/image" Target="../media/image141.png"/><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audio" Target="../media/media20.mp3"/><Relationship Id="rId11" Type="http://schemas.openxmlformats.org/officeDocument/2006/relationships/image" Target="../media/image140.png"/><Relationship Id="rId5" Type="http://schemas.microsoft.com/office/2007/relationships/media" Target="../media/media20.mp3"/><Relationship Id="rId10" Type="http://schemas.openxmlformats.org/officeDocument/2006/relationships/notesSlide" Target="../notesSlides/notesSlide90.xml"/><Relationship Id="rId4" Type="http://schemas.openxmlformats.org/officeDocument/2006/relationships/video" Target="../media/media19.mp4"/><Relationship Id="rId9" Type="http://schemas.openxmlformats.org/officeDocument/2006/relationships/slideLayout" Target="../slideLayouts/slideLayout7.xml"/><Relationship Id="rId14" Type="http://schemas.openxmlformats.org/officeDocument/2006/relationships/image" Target="../media/image1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47.svg"/><Relationship Id="rId11" Type="http://schemas.openxmlformats.org/officeDocument/2006/relationships/image" Target="../media/image151.svg"/><Relationship Id="rId5" Type="http://schemas.openxmlformats.org/officeDocument/2006/relationships/image" Target="../media/image146.png"/><Relationship Id="rId10" Type="http://schemas.openxmlformats.org/officeDocument/2006/relationships/image" Target="../media/image150.png"/><Relationship Id="rId4" Type="http://schemas.openxmlformats.org/officeDocument/2006/relationships/image" Target="../media/image145.svg"/><Relationship Id="rId9" Type="http://schemas.openxmlformats.org/officeDocument/2006/relationships/hyperlink" Target="http://www.sztaki.hu/"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0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156.png"/><Relationship Id="rId7" Type="http://schemas.openxmlformats.org/officeDocument/2006/relationships/image" Target="../media/image159.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0.png"/></Relationships>
</file>

<file path=ppt/slides/_rels/slide10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6.png"/><Relationship Id="rId7" Type="http://schemas.openxmlformats.org/officeDocument/2006/relationships/image" Target="../media/image161.png"/><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15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5.PNG"/><Relationship Id="rId7" Type="http://schemas.openxmlformats.org/officeDocument/2006/relationships/image" Target="../media/image45.png"/><Relationship Id="rId12" Type="http://schemas.openxmlformats.org/officeDocument/2006/relationships/image" Target="../media/image164.png"/><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63.png"/><Relationship Id="rId5" Type="http://schemas.openxmlformats.org/officeDocument/2006/relationships/image" Target="../media/image43.png"/><Relationship Id="rId10" Type="http://schemas.openxmlformats.org/officeDocument/2006/relationships/slide" Target="slide111.xml"/><Relationship Id="rId4" Type="http://schemas.openxmlformats.org/officeDocument/2006/relationships/image" Target="../media/image66.png"/><Relationship Id="rId9" Type="http://schemas.openxmlformats.org/officeDocument/2006/relationships/image" Target="../media/image163.png"/></Relationships>
</file>

<file path=ppt/slides/_rels/slide1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47.svg"/><Relationship Id="rId11" Type="http://schemas.openxmlformats.org/officeDocument/2006/relationships/image" Target="../media/image151.svg"/><Relationship Id="rId5" Type="http://schemas.openxmlformats.org/officeDocument/2006/relationships/image" Target="../media/image146.png"/><Relationship Id="rId10" Type="http://schemas.openxmlformats.org/officeDocument/2006/relationships/image" Target="../media/image150.png"/><Relationship Id="rId4" Type="http://schemas.openxmlformats.org/officeDocument/2006/relationships/image" Target="../media/image145.svg"/><Relationship Id="rId9" Type="http://schemas.openxmlformats.org/officeDocument/2006/relationships/hyperlink" Target="http://www.sztaki.hu/"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slide" Target="slide36.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4.png"/><Relationship Id="rId18" Type="http://schemas.openxmlformats.org/officeDocument/2006/relationships/slide" Target="slide41.xml"/><Relationship Id="rId3" Type="http://schemas.openxmlformats.org/officeDocument/2006/relationships/image" Target="../media/image9.png"/><Relationship Id="rId21" Type="http://schemas.openxmlformats.org/officeDocument/2006/relationships/slide" Target="slide42.xml"/><Relationship Id="rId7" Type="http://schemas.openxmlformats.org/officeDocument/2006/relationships/image" Target="../media/image45.png"/><Relationship Id="rId12" Type="http://schemas.openxmlformats.org/officeDocument/2006/relationships/slide" Target="slide39.xml"/><Relationship Id="rId17" Type="http://schemas.openxmlformats.org/officeDocument/2006/relationships/image" Target="../media/image56.png"/><Relationship Id="rId25" Type="http://schemas.openxmlformats.org/officeDocument/2006/relationships/image" Target="../media/image58.png"/><Relationship Id="rId2" Type="http://schemas.openxmlformats.org/officeDocument/2006/relationships/notesSlide" Target="../notesSlides/notesSlide34.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4.png"/><Relationship Id="rId24" Type="http://schemas.openxmlformats.org/officeDocument/2006/relationships/slide" Target="slide43.xml"/><Relationship Id="rId5" Type="http://schemas.openxmlformats.org/officeDocument/2006/relationships/image" Target="../media/image43.png"/><Relationship Id="rId15" Type="http://schemas.openxmlformats.org/officeDocument/2006/relationships/slide" Target="slide40.xml"/><Relationship Id="rId23"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56.png"/><Relationship Id="rId4" Type="http://schemas.openxmlformats.org/officeDocument/2006/relationships/image" Target="../media/image34.png"/><Relationship Id="rId9" Type="http://schemas.openxmlformats.org/officeDocument/2006/relationships/slide" Target="slide38.xml"/><Relationship Id="rId14" Type="http://schemas.openxmlformats.org/officeDocument/2006/relationships/image" Target="../media/image55.png"/><Relationship Id="rId22"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49.xml"/><Relationship Id="rId18" Type="http://schemas.openxmlformats.org/officeDocument/2006/relationships/image" Target="../media/image71.png"/><Relationship Id="rId26" Type="http://schemas.openxmlformats.org/officeDocument/2006/relationships/image" Target="../media/image66.png"/><Relationship Id="rId3" Type="http://schemas.openxmlformats.org/officeDocument/2006/relationships/image" Target="../media/image67.png"/><Relationship Id="rId21" Type="http://schemas.openxmlformats.org/officeDocument/2006/relationships/image" Target="../media/image72.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0.png"/><Relationship Id="rId25" Type="http://schemas.openxmlformats.org/officeDocument/2006/relationships/image" Target="../media/image75.png"/><Relationship Id="rId2" Type="http://schemas.openxmlformats.org/officeDocument/2006/relationships/notesSlide" Target="../notesSlides/notesSlide36.xml"/><Relationship Id="rId16" Type="http://schemas.openxmlformats.org/officeDocument/2006/relationships/slide" Target="slide54.xml"/><Relationship Id="rId20" Type="http://schemas.openxmlformats.org/officeDocument/2006/relationships/image" Target="../media/image71.png"/><Relationship Id="rId29"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8.png"/><Relationship Id="rId24" Type="http://schemas.openxmlformats.org/officeDocument/2006/relationships/image" Target="../media/image74.png"/><Relationship Id="rId5" Type="http://schemas.openxmlformats.org/officeDocument/2006/relationships/image" Target="../media/image67.png"/><Relationship Id="rId15" Type="http://schemas.openxmlformats.org/officeDocument/2006/relationships/image" Target="../media/image70.png"/><Relationship Id="rId23" Type="http://schemas.openxmlformats.org/officeDocument/2006/relationships/image" Target="../media/image72.png"/><Relationship Id="rId28" Type="http://schemas.openxmlformats.org/officeDocument/2006/relationships/image" Target="../media/image44.png"/><Relationship Id="rId10" Type="http://schemas.openxmlformats.org/officeDocument/2006/relationships/slide" Target="slide47.xml"/><Relationship Id="rId19" Type="http://schemas.openxmlformats.org/officeDocument/2006/relationships/slide" Target="slide53.xml"/><Relationship Id="rId31" Type="http://schemas.openxmlformats.org/officeDocument/2006/relationships/image" Target="../media/image77.png"/><Relationship Id="rId4" Type="http://schemas.openxmlformats.org/officeDocument/2006/relationships/slide" Target="slide51.xml"/><Relationship Id="rId9" Type="http://schemas.openxmlformats.org/officeDocument/2006/relationships/image" Target="../media/image68.png"/><Relationship Id="rId14" Type="http://schemas.openxmlformats.org/officeDocument/2006/relationships/image" Target="../media/image69.png"/><Relationship Id="rId22" Type="http://schemas.openxmlformats.org/officeDocument/2006/relationships/slide" Target="slide56.xml"/><Relationship Id="rId27" Type="http://schemas.openxmlformats.org/officeDocument/2006/relationships/image" Target="../media/image43.png"/><Relationship Id="rId30"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70.PNG"/><Relationship Id="rId5" Type="http://schemas.openxmlformats.org/officeDocument/2006/relationships/slide" Target="slide48.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slide" Target="slide50.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jpg"/><Relationship Id="rId7"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98.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9.png"/><Relationship Id="rId4"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07/relationships/media" Target="../media/media3.mp4"/><Relationship Id="rId7" Type="http://schemas.openxmlformats.org/officeDocument/2006/relationships/image" Target="../media/image10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62.xml"/><Relationship Id="rId5" Type="http://schemas.openxmlformats.org/officeDocument/2006/relationships/slideLayout" Target="../slideLayouts/slideLayout7.xml"/><Relationship Id="rId4" Type="http://schemas.openxmlformats.org/officeDocument/2006/relationships/video" Target="../media/media3.mp4"/><Relationship Id="rId9" Type="http://schemas.openxmlformats.org/officeDocument/2006/relationships/image" Target="../media/image74.png"/></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08.png"/><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hyperlink" Target="https://www.youtube.com/watch?v=OGHA-elMrxI" TargetMode="Externa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91.png"/><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112.png"/><Relationship Id="rId12"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91.png"/><Relationship Id="rId10" Type="http://schemas.openxmlformats.org/officeDocument/2006/relationships/image" Target="../media/image115.png"/><Relationship Id="rId4" Type="http://schemas.openxmlformats.org/officeDocument/2006/relationships/image" Target="../media/image93.png"/><Relationship Id="rId9" Type="http://schemas.openxmlformats.org/officeDocument/2006/relationships/image" Target="../media/image114.png"/></Relationships>
</file>

<file path=ppt/slides/_rels/slide8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png"/><Relationship Id="rId7" Type="http://schemas.openxmlformats.org/officeDocument/2006/relationships/image" Target="../media/image112.png"/><Relationship Id="rId12" Type="http://schemas.openxmlformats.org/officeDocument/2006/relationships/image" Target="../media/image110.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91.png"/><Relationship Id="rId10" Type="http://schemas.openxmlformats.org/officeDocument/2006/relationships/image" Target="../media/image115.png"/><Relationship Id="rId4" Type="http://schemas.openxmlformats.org/officeDocument/2006/relationships/image" Target="../media/image93.png"/><Relationship Id="rId9"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3" Type="http://schemas.microsoft.com/office/2007/relationships/media" Target="../media/media5.mp4"/><Relationship Id="rId7" Type="http://schemas.openxmlformats.org/officeDocument/2006/relationships/image" Target="../media/image11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73.xml"/><Relationship Id="rId5" Type="http://schemas.openxmlformats.org/officeDocument/2006/relationships/slideLayout" Target="../slideLayouts/slideLayout7.xml"/><Relationship Id="rId4" Type="http://schemas.openxmlformats.org/officeDocument/2006/relationships/video" Target="../media/media5.mp4"/></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87.xml.rels><?xml version="1.0" encoding="UTF-8" standalone="yes"?>
<Relationships xmlns="http://schemas.openxmlformats.org/package/2006/relationships"><Relationship Id="rId8" Type="http://schemas.openxmlformats.org/officeDocument/2006/relationships/image" Target="../media/image124.png"/><Relationship Id="rId3" Type="http://schemas.microsoft.com/office/2007/relationships/media" Target="../media/media7.mp4"/><Relationship Id="rId7" Type="http://schemas.openxmlformats.org/officeDocument/2006/relationships/image" Target="../media/image12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76.xml"/><Relationship Id="rId5" Type="http://schemas.openxmlformats.org/officeDocument/2006/relationships/slideLayout" Target="../slideLayouts/slideLayout7.xml"/><Relationship Id="rId4" Type="http://schemas.openxmlformats.org/officeDocument/2006/relationships/video" Target="../media/media7.mp4"/></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9.png"/><Relationship Id="rId4" Type="http://schemas.openxmlformats.org/officeDocument/2006/relationships/notesSlide" Target="../notesSlides/notesSlide7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30.png"/><Relationship Id="rId4" Type="http://schemas.openxmlformats.org/officeDocument/2006/relationships/notesSlide" Target="../notesSlides/notesSlide80.xml"/></Relationships>
</file>

<file path=ppt/slides/_rels/slide92.xml.rels><?xml version="1.0" encoding="UTF-8" standalone="yes"?>
<Relationships xmlns="http://schemas.openxmlformats.org/package/2006/relationships"><Relationship Id="rId8" Type="http://schemas.openxmlformats.org/officeDocument/2006/relationships/image" Target="../media/image132.png"/><Relationship Id="rId3" Type="http://schemas.microsoft.com/office/2007/relationships/media" Target="../media/media11.mp4"/><Relationship Id="rId7" Type="http://schemas.openxmlformats.org/officeDocument/2006/relationships/image" Target="../media/image131.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81.xml"/><Relationship Id="rId5" Type="http://schemas.openxmlformats.org/officeDocument/2006/relationships/slideLayout" Target="../slideLayouts/slideLayout7.xml"/><Relationship Id="rId4" Type="http://schemas.openxmlformats.org/officeDocument/2006/relationships/video" Target="../media/media11.mp4"/></Relationships>
</file>

<file path=ppt/slides/_rels/slide93.xml.rels><?xml version="1.0" encoding="UTF-8" standalone="yes"?>
<Relationships xmlns="http://schemas.openxmlformats.org/package/2006/relationships"><Relationship Id="rId8" Type="http://schemas.openxmlformats.org/officeDocument/2006/relationships/image" Target="../media/image133.png"/><Relationship Id="rId3" Type="http://schemas.microsoft.com/office/2007/relationships/media" Target="../media/media12.mp4"/><Relationship Id="rId7" Type="http://schemas.openxmlformats.org/officeDocument/2006/relationships/image" Target="../media/image132.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82.xml"/><Relationship Id="rId5" Type="http://schemas.openxmlformats.org/officeDocument/2006/relationships/slideLayout" Target="../slideLayouts/slideLayout7.xml"/><Relationship Id="rId4" Type="http://schemas.openxmlformats.org/officeDocument/2006/relationships/video" Target="../media/media12.mp4"/></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136.png"/><Relationship Id="rId3" Type="http://schemas.microsoft.com/office/2007/relationships/media" Target="../media/media14.mp4"/><Relationship Id="rId7" Type="http://schemas.openxmlformats.org/officeDocument/2006/relationships/image" Target="../media/image135.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84.xml"/><Relationship Id="rId5" Type="http://schemas.openxmlformats.org/officeDocument/2006/relationships/slideLayout" Target="../slideLayouts/slideLayout7.xml"/><Relationship Id="rId4" Type="http://schemas.openxmlformats.org/officeDocument/2006/relationships/video" Target="../media/media14.mp4"/></Relationships>
</file>

<file path=ppt/slides/_rels/slide96.xml.rels><?xml version="1.0" encoding="UTF-8" standalone="yes"?>
<Relationships xmlns="http://schemas.openxmlformats.org/package/2006/relationships"><Relationship Id="rId8" Type="http://schemas.openxmlformats.org/officeDocument/2006/relationships/image" Target="../media/image137.png"/><Relationship Id="rId3" Type="http://schemas.microsoft.com/office/2007/relationships/media" Target="../media/media15.mp4"/><Relationship Id="rId7" Type="http://schemas.openxmlformats.org/officeDocument/2006/relationships/image" Target="../media/image135.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85.xml"/><Relationship Id="rId5" Type="http://schemas.openxmlformats.org/officeDocument/2006/relationships/slideLayout" Target="../slideLayouts/slideLayout7.xml"/><Relationship Id="rId4" Type="http://schemas.openxmlformats.org/officeDocument/2006/relationships/video" Target="../media/media15.mp4"/></Relationships>
</file>

<file path=ppt/slides/_rels/slide9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3.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91.png"/><Relationship Id="rId5" Type="http://schemas.openxmlformats.org/officeDocument/2006/relationships/image" Target="../media/image138.png"/><Relationship Id="rId4" Type="http://schemas.openxmlformats.org/officeDocument/2006/relationships/notesSlide" Target="../notesSlides/notesSlide87.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39.png"/><Relationship Id="rId4" Type="http://schemas.openxmlformats.org/officeDocument/2006/relationships/notesSlide" Target="../notesSlides/notesSlide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test_resized">
            <a:hlinkClick r:id="" action="ppaction://media"/>
            <a:extLst>
              <a:ext uri="{FF2B5EF4-FFF2-40B4-BE49-F238E27FC236}">
                <a16:creationId xmlns:a16="http://schemas.microsoft.com/office/drawing/2014/main" id="{66CD5C8F-7DD4-4D08-B036-DFBBBE15D37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54182" y="3253680"/>
            <a:ext cx="11083636" cy="3730625"/>
          </a:xfrm>
          <a:prstGeom prst="rect">
            <a:avLst/>
          </a:prstGeom>
        </p:spPr>
      </p:pic>
      <p:pic>
        <p:nvPicPr>
          <p:cNvPr id="5" name="train_resised">
            <a:hlinkClick r:id="" action="ppaction://media"/>
            <a:extLst>
              <a:ext uri="{FF2B5EF4-FFF2-40B4-BE49-F238E27FC236}">
                <a16:creationId xmlns:a16="http://schemas.microsoft.com/office/drawing/2014/main" id="{23E3F24B-4822-4A88-8822-8878EBCB6E4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54182" y="-1889"/>
            <a:ext cx="11083636" cy="373062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100</a:t>
            </a:fld>
            <a:endParaRPr lang="en-GB" dirty="0"/>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4270299" y="4708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Itt lehet, nyomon követni, hogy alakulnak a súlyok a neurális hálóban.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Mindig új adatokat kap s így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4358672" y="4699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Szépen alakul a neurális háló</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27029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 azon a pályán megy végig, de most már nem tanul – </a:t>
            </a:r>
            <a:r>
              <a:rPr lang="hu-HU" sz="1000" dirty="0" err="1">
                <a:solidFill>
                  <a:schemeClr val="tx1"/>
                </a:solidFill>
                <a:latin typeface="Arial" panose="020B0604020202020204" pitchFamily="34" charset="0"/>
                <a:cs typeface="Arial" panose="020B0604020202020204" pitchFamily="34" charset="0"/>
              </a:rPr>
              <a:t>Production</a:t>
            </a:r>
            <a:r>
              <a:rPr lang="hu-HU" sz="1000" dirty="0">
                <a:solidFill>
                  <a:schemeClr val="tx1"/>
                </a:solidFill>
                <a:latin typeface="Arial" panose="020B0604020202020204" pitchFamily="34" charset="0"/>
                <a:cs typeface="Arial" panose="020B0604020202020204" pitchFamily="34" charset="0"/>
              </a:rPr>
              <a:t> Üzemmód, ha úgy tetszik.</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35867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Miután kialakult leteszteljük</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5332184" y="56715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Teljesít mint amikor még tanult.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Vesd össze – fenti ábra.</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5420557" y="56706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Már az elejétől fogva sokkal jobban</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777615" y="223450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777615" y="214383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2" name="Chillout 001">
            <a:hlinkClick r:id="" action="ppaction://media"/>
            <a:extLst>
              <a:ext uri="{FF2B5EF4-FFF2-40B4-BE49-F238E27FC236}">
                <a16:creationId xmlns:a16="http://schemas.microsoft.com/office/drawing/2014/main" id="{384E465C-C4F2-431E-B9F6-C7D4B52EC753}"/>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528380" y="2590923"/>
            <a:ext cx="609600" cy="609600"/>
          </a:xfrm>
          <a:prstGeom prst="rect">
            <a:avLst/>
          </a:prstGeom>
        </p:spPr>
      </p:pic>
      <p:sp>
        <p:nvSpPr>
          <p:cNvPr id="19" name="Téglalap: szamárfül 18">
            <a:extLst>
              <a:ext uri="{FF2B5EF4-FFF2-40B4-BE49-F238E27FC236}">
                <a16:creationId xmlns:a16="http://schemas.microsoft.com/office/drawing/2014/main" id="{CC09D11D-FDAB-430B-8D7B-606D8523FA51}"/>
              </a:ext>
            </a:extLst>
          </p:cNvPr>
          <p:cNvSpPr/>
          <p:nvPr/>
        </p:nvSpPr>
        <p:spPr>
          <a:xfrm>
            <a:off x="9690299" y="448364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Igazából ez egy hatalmas ugrás mert itt látszik, hogy tényleg megtanulta az összefüggést a szenzorok értékei és a helyes lépés között.</a:t>
            </a:r>
            <a:endParaRPr lang="hu-HU" sz="1200" dirty="0">
              <a:solidFill>
                <a:schemeClr val="bg1"/>
              </a:solidFill>
              <a:latin typeface="Arial Nova Cond" panose="020B0506020202020204" pitchFamily="34" charset="0"/>
            </a:endParaRP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9720116"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0" name="Szabadkézi sokszög: alakzat 29">
            <a:extLst>
              <a:ext uri="{FF2B5EF4-FFF2-40B4-BE49-F238E27FC236}">
                <a16:creationId xmlns:a16="http://schemas.microsoft.com/office/drawing/2014/main" id="{83E50002-7BC1-4694-94AC-C9E250A8CECE}"/>
              </a:ext>
            </a:extLst>
          </p:cNvPr>
          <p:cNvSpPr/>
          <p:nvPr/>
        </p:nvSpPr>
        <p:spPr>
          <a:xfrm>
            <a:off x="0" y="187874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Majd az adatokat lementettem és az alsó futás már a betöltött adatok alapján halad a pályán.</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0" y="187874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futás közben tanult a rendszer.</a:t>
            </a:r>
          </a:p>
        </p:txBody>
      </p:sp>
      <p:sp>
        <p:nvSpPr>
          <p:cNvPr id="33" name="Szabadkézi sokszög: alakzat 32">
            <a:extLst>
              <a:ext uri="{FF2B5EF4-FFF2-40B4-BE49-F238E27FC236}">
                <a16:creationId xmlns:a16="http://schemas.microsoft.com/office/drawing/2014/main" id="{74CB5FCC-51D2-4543-80C2-D295F6DCB28B}"/>
              </a:ext>
            </a:extLst>
          </p:cNvPr>
          <p:cNvSpPr/>
          <p:nvPr/>
        </p:nvSpPr>
        <p:spPr>
          <a:xfrm>
            <a:off x="0" y="529333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Itt semelyik lépésben nem tanul, csak</a:t>
            </a:r>
            <a:br>
              <a:rPr lang="hu-HU" sz="1000" dirty="0">
                <a:solidFill>
                  <a:prstClr val="black"/>
                </a:solidFill>
                <a:latin typeface="Arial" panose="020B0604020202020204" pitchFamily="34" charset="0"/>
                <a:cs typeface="Arial" panose="020B0604020202020204" pitchFamily="34" charset="0"/>
              </a:rPr>
            </a:br>
            <a:r>
              <a:rPr lang="hu-HU" sz="1000" dirty="0">
                <a:solidFill>
                  <a:prstClr val="black"/>
                </a:solidFill>
                <a:latin typeface="Arial" panose="020B0604020202020204" pitchFamily="34" charset="0"/>
                <a:cs typeface="Arial" panose="020B0604020202020204" pitchFamily="34" charset="0"/>
              </a:rPr>
              <a:t>az alapján dönt amit korábban megtanult.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30B1E8A0-46AB-4310-9242-C84213A4047B}"/>
              </a:ext>
            </a:extLst>
          </p:cNvPr>
          <p:cNvSpPr/>
          <p:nvPr/>
        </p:nvSpPr>
        <p:spPr>
          <a:xfrm>
            <a:off x="0" y="529333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 teszt üzem</a:t>
            </a:r>
          </a:p>
        </p:txBody>
      </p:sp>
      <p:sp>
        <p:nvSpPr>
          <p:cNvPr id="35" name="Szabadkézi sokszög: alakzat 34">
            <a:extLst>
              <a:ext uri="{FF2B5EF4-FFF2-40B4-BE49-F238E27FC236}">
                <a16:creationId xmlns:a16="http://schemas.microsoft.com/office/drawing/2014/main" id="{6CE48F40-D756-4D7E-B247-6ABDC3DAC081}"/>
              </a:ext>
            </a:extLst>
          </p:cNvPr>
          <p:cNvSpPr/>
          <p:nvPr/>
        </p:nvSpPr>
        <p:spPr>
          <a:xfrm>
            <a:off x="968822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 – a </a:t>
            </a:r>
            <a:r>
              <a:rPr lang="hu-HU" sz="1000" dirty="0" err="1">
                <a:solidFill>
                  <a:schemeClr val="tx1"/>
                </a:solidFill>
                <a:latin typeface="Arial" panose="020B0604020202020204" pitchFamily="34" charset="0"/>
                <a:cs typeface="Arial" panose="020B0604020202020204" pitchFamily="34" charset="0"/>
              </a:rPr>
              <a:t>train</a:t>
            </a:r>
            <a:r>
              <a:rPr lang="hu-HU" sz="1000" dirty="0">
                <a:solidFill>
                  <a:schemeClr val="tx1"/>
                </a:solidFill>
                <a:latin typeface="Arial" panose="020B0604020202020204" pitchFamily="34" charset="0"/>
                <a:cs typeface="Arial" panose="020B0604020202020204" pitchFamily="34" charset="0"/>
              </a:rPr>
              <a:t> és a test is ugyan olyan hosszú legyen, </a:t>
            </a:r>
            <a:r>
              <a:rPr lang="hu-HU" sz="1000">
                <a:solidFill>
                  <a:schemeClr val="tx1"/>
                </a:solidFill>
                <a:latin typeface="Arial" panose="020B0604020202020204" pitchFamily="34" charset="0"/>
                <a:cs typeface="Arial" panose="020B0604020202020204" pitchFamily="34" charset="0"/>
              </a:rPr>
              <a:t>nehogy belekössenek.</a:t>
            </a:r>
            <a:endParaRPr lang="hu-HU" sz="1000" dirty="0">
              <a:solidFill>
                <a:schemeClr val="tx1"/>
              </a:solidFill>
              <a:latin typeface="Arial" panose="020B0604020202020204" pitchFamily="34" charset="0"/>
              <a:cs typeface="Arial" panose="020B0604020202020204" pitchFamily="34" charset="0"/>
            </a:endParaRPr>
          </a:p>
        </p:txBody>
      </p:sp>
      <p:sp>
        <p:nvSpPr>
          <p:cNvPr id="36" name="Szabadkézi sokszög: alakzat 35">
            <a:extLst>
              <a:ext uri="{FF2B5EF4-FFF2-40B4-BE49-F238E27FC236}">
                <a16:creationId xmlns:a16="http://schemas.microsoft.com/office/drawing/2014/main" id="{CF033FC7-4C9F-47E2-AB25-A44932B55CAD}"/>
              </a:ext>
            </a:extLst>
          </p:cNvPr>
          <p:cNvSpPr/>
          <p:nvPr/>
        </p:nvSpPr>
        <p:spPr>
          <a:xfrm>
            <a:off x="977660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őt egy pár iterációval tovább fut</a:t>
            </a:r>
          </a:p>
        </p:txBody>
      </p:sp>
    </p:spTree>
    <p:extLst>
      <p:ext uri="{BB962C8B-B14F-4D97-AF65-F5344CB8AC3E}">
        <p14:creationId xmlns:p14="http://schemas.microsoft.com/office/powerpoint/2010/main" val="20457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00" fill="hold"/>
                                        <p:tgtEl>
                                          <p:spTgt spid="5"/>
                                        </p:tgtEl>
                                      </p:cBhvr>
                                    </p:cmd>
                                  </p:childTnLst>
                                </p:cTn>
                              </p:par>
                              <p:par>
                                <p:cTn id="7" presetID="1" presetClass="mediacall" presetSubtype="0" fill="hold" nodeType="withEffect">
                                  <p:stCondLst>
                                    <p:cond delay="0"/>
                                  </p:stCondLst>
                                  <p:childTnLst>
                                    <p:cmd type="call" cmd="playFrom(0.0)">
                                      <p:cBhvr>
                                        <p:cTn id="8" dur="197851" fill="hold"/>
                                        <p:tgtEl>
                                          <p:spTgt spid="2"/>
                                        </p:tgtEl>
                                      </p:cBhvr>
                                    </p:cmd>
                                  </p:childTnLst>
                                </p:cTn>
                              </p:par>
                              <p:par>
                                <p:cTn id="9" presetID="1" presetClass="mediacall" presetSubtype="0" fill="hold" nodeType="withEffect">
                                  <p:stCondLst>
                                    <p:cond delay="0"/>
                                  </p:stCondLst>
                                  <p:childTnLst>
                                    <p:cmd type="call" cmd="playFrom(0.0)">
                                      <p:cBhvr>
                                        <p:cTn id="10" dur="29500" fill="hold"/>
                                        <p:tgtEl>
                                          <p:spTgt spid="6"/>
                                        </p:tgtEl>
                                      </p:cBhvr>
                                    </p:cmd>
                                  </p:childTnLst>
                                </p:cTn>
                              </p:par>
                              <p:par>
                                <p:cTn id="11" presetID="10" presetClass="entr" presetSubtype="0" fill="hold" grpId="0" nodeType="withEffect">
                                  <p:stCondLst>
                                    <p:cond delay="10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10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20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20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30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300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30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300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200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200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5"/>
                </p:tgtEl>
              </p:cMediaNode>
            </p:video>
            <p:seq concurrent="1" nextAc="seek">
              <p:cTn id="42" restart="whenNotActive" fill="hold" evtFilter="cancelBubble" nodeType="interactiveSeq">
                <p:stCondLst>
                  <p:cond evt="onClick" delay="0">
                    <p:tgtEl>
                      <p:spTgt spid="5"/>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5"/>
                                        </p:tgtEl>
                                      </p:cBhvr>
                                    </p:cmd>
                                  </p:childTnLst>
                                </p:cTn>
                              </p:par>
                            </p:childTnLst>
                          </p:cTn>
                        </p:par>
                      </p:childTnLst>
                    </p:cTn>
                  </p:par>
                </p:childTnLst>
              </p:cTn>
              <p:nextCondLst>
                <p:cond evt="onClick" delay="0">
                  <p:tgtEl>
                    <p:spTgt spid="5"/>
                  </p:tgtEl>
                </p:cond>
              </p:nextCondLst>
            </p:seq>
            <p:video>
              <p:cMediaNode vol="80000">
                <p:cTn id="47" fill="hold" display="0">
                  <p:stCondLst>
                    <p:cond delay="indefinite"/>
                  </p:stCondLst>
                </p:cTn>
                <p:tgtEl>
                  <p:spTgt spid="6"/>
                </p:tgtEl>
              </p:cMediaNode>
            </p:video>
            <p:seq concurrent="1" nextAc="seek">
              <p:cTn id="48" restart="whenNotActive" fill="hold" evtFilter="cancelBubble" nodeType="interactiveSeq">
                <p:stCondLst>
                  <p:cond evt="onClick" delay="0">
                    <p:tgtEl>
                      <p:spTgt spid="6"/>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6"/>
                                        </p:tgtEl>
                                      </p:cBhvr>
                                    </p:cmd>
                                  </p:childTnLst>
                                </p:cTn>
                              </p:par>
                            </p:childTnLst>
                          </p:cTn>
                        </p:par>
                      </p:childTnLst>
                    </p:cTn>
                  </p:par>
                </p:childTnLst>
              </p:cTn>
              <p:nextCondLst>
                <p:cond evt="onClick" delay="0">
                  <p:tgtEl>
                    <p:spTgt spid="6"/>
                  </p:tgtEl>
                </p:cond>
              </p:nextCondLst>
            </p:seq>
            <p:audio>
              <p:cMediaNode vol="80000">
                <p:cTn id="53" fill="hold" display="0">
                  <p:stCondLst>
                    <p:cond delay="indefinite"/>
                  </p:stCondLst>
                  <p:endCondLst>
                    <p:cond evt="onStopAudio" delay="0">
                      <p:tgtEl>
                        <p:sldTgt/>
                      </p:tgtEl>
                    </p:cond>
                  </p:endCondLst>
                </p:cTn>
                <p:tgtEl>
                  <p:spTgt spid="2"/>
                </p:tgtEl>
              </p:cMediaNode>
            </p:audio>
          </p:childTnLst>
        </p:cTn>
      </p:par>
    </p:tnLst>
    <p:bldLst>
      <p:bldP spid="20" grpId="0" animBg="1"/>
      <p:bldP spid="21" grpId="0" animBg="1"/>
      <p:bldP spid="26" grpId="0" animBg="1"/>
      <p:bldP spid="28" grpId="0" animBg="1"/>
      <p:bldP spid="29" grpId="0" animBg="1"/>
      <p:bldP spid="31" grpId="0" animBg="1"/>
      <p:bldP spid="19" grpId="0" animBg="1"/>
      <p:bldP spid="27" grpId="0" animBg="1"/>
      <p:bldP spid="35" grpId="0" animBg="1"/>
      <p:bldP spid="3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est_resized">
            <a:hlinkClick r:id="" action="ppaction://media"/>
            <a:extLst>
              <a:ext uri="{FF2B5EF4-FFF2-40B4-BE49-F238E27FC236}">
                <a16:creationId xmlns:a16="http://schemas.microsoft.com/office/drawing/2014/main" id="{66CD5C8F-7DD4-4D08-B036-DFBBBE15D376}"/>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54182" y="3253680"/>
            <a:ext cx="11083636" cy="3730625"/>
          </a:xfrm>
          <a:prstGeom prst="rect">
            <a:avLst/>
          </a:prstGeom>
        </p:spPr>
      </p:pic>
      <p:pic>
        <p:nvPicPr>
          <p:cNvPr id="5" name="train_resised">
            <a:hlinkClick r:id="" action="ppaction://media"/>
            <a:extLst>
              <a:ext uri="{FF2B5EF4-FFF2-40B4-BE49-F238E27FC236}">
                <a16:creationId xmlns:a16="http://schemas.microsoft.com/office/drawing/2014/main" id="{23E3F24B-4822-4A88-8822-8878EBCB6E48}"/>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554182" y="-1889"/>
            <a:ext cx="11083636" cy="373062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101</a:t>
            </a:fld>
            <a:endParaRPr lang="en-GB" dirty="0"/>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4270299" y="4708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Itt lehet, nyomon követni, hogy alakulnak a súlyok a neurális hálóban.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Mindig új adatokat kap s így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4358672" y="4699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Szépen alakul a neurális háló</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27029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 azon a pályán megy végig, de most már nem tanul – </a:t>
            </a:r>
            <a:r>
              <a:rPr lang="hu-HU" sz="1000" dirty="0" err="1">
                <a:solidFill>
                  <a:schemeClr val="tx1"/>
                </a:solidFill>
                <a:latin typeface="Arial" panose="020B0604020202020204" pitchFamily="34" charset="0"/>
                <a:cs typeface="Arial" panose="020B0604020202020204" pitchFamily="34" charset="0"/>
              </a:rPr>
              <a:t>Production</a:t>
            </a:r>
            <a:r>
              <a:rPr lang="hu-HU" sz="1000" dirty="0">
                <a:solidFill>
                  <a:schemeClr val="tx1"/>
                </a:solidFill>
                <a:latin typeface="Arial" panose="020B0604020202020204" pitchFamily="34" charset="0"/>
                <a:cs typeface="Arial" panose="020B0604020202020204" pitchFamily="34" charset="0"/>
              </a:rPr>
              <a:t> Üzemmód, ha úgy tetszik.</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35867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Miután kialakult leteszteljük</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5332184" y="56715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Teljesít mint amikor még tanult.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Vesd össze – fenti ábra.</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5420557" y="56706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Már az elejétől fogva sokkal jobban</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777615" y="223450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777615" y="214383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2" name="Chillout 001">
            <a:hlinkClick r:id="" action="ppaction://media"/>
            <a:extLst>
              <a:ext uri="{FF2B5EF4-FFF2-40B4-BE49-F238E27FC236}">
                <a16:creationId xmlns:a16="http://schemas.microsoft.com/office/drawing/2014/main" id="{384E465C-C4F2-431E-B9F6-C7D4B52EC7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1643923" y="2706466"/>
            <a:ext cx="378514" cy="378514"/>
          </a:xfrm>
          <a:prstGeom prst="rect">
            <a:avLst/>
          </a:prstGeom>
        </p:spPr>
      </p:pic>
      <p:sp>
        <p:nvSpPr>
          <p:cNvPr id="19" name="Téglalap: szamárfül 18">
            <a:extLst>
              <a:ext uri="{FF2B5EF4-FFF2-40B4-BE49-F238E27FC236}">
                <a16:creationId xmlns:a16="http://schemas.microsoft.com/office/drawing/2014/main" id="{CC09D11D-FDAB-430B-8D7B-606D8523FA51}"/>
              </a:ext>
            </a:extLst>
          </p:cNvPr>
          <p:cNvSpPr/>
          <p:nvPr/>
        </p:nvSpPr>
        <p:spPr>
          <a:xfrm>
            <a:off x="9690299" y="448364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Igazából ez egy hatalmas ugrás mert itt látszik, hogy tényleg megtanulta az összefüggést a szenzorok értékei és a helyes lépés között.</a:t>
            </a:r>
            <a:endParaRPr lang="hu-HU" sz="1200" dirty="0">
              <a:solidFill>
                <a:schemeClr val="bg1"/>
              </a:solidFill>
              <a:latin typeface="Arial Nova Cond" panose="020B0506020202020204" pitchFamily="34" charset="0"/>
            </a:endParaRP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9720116"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4CB5FCC-51D2-4543-80C2-D295F6DCB28B}"/>
              </a:ext>
            </a:extLst>
          </p:cNvPr>
          <p:cNvSpPr/>
          <p:nvPr/>
        </p:nvSpPr>
        <p:spPr>
          <a:xfrm>
            <a:off x="0" y="529333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Itt semelyik lépésben nem tanul, csak</a:t>
            </a:r>
            <a:br>
              <a:rPr lang="hu-HU" sz="1000" dirty="0">
                <a:solidFill>
                  <a:prstClr val="black"/>
                </a:solidFill>
                <a:latin typeface="Arial" panose="020B0604020202020204" pitchFamily="34" charset="0"/>
                <a:cs typeface="Arial" panose="020B0604020202020204" pitchFamily="34" charset="0"/>
              </a:rPr>
            </a:br>
            <a:r>
              <a:rPr lang="hu-HU" sz="1000" dirty="0">
                <a:solidFill>
                  <a:prstClr val="black"/>
                </a:solidFill>
                <a:latin typeface="Arial" panose="020B0604020202020204" pitchFamily="34" charset="0"/>
                <a:cs typeface="Arial" panose="020B0604020202020204" pitchFamily="34" charset="0"/>
              </a:rPr>
              <a:t>az alapján dönt amit korábban megtanult.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30B1E8A0-46AB-4310-9242-C84213A4047B}"/>
              </a:ext>
            </a:extLst>
          </p:cNvPr>
          <p:cNvSpPr/>
          <p:nvPr/>
        </p:nvSpPr>
        <p:spPr>
          <a:xfrm>
            <a:off x="0" y="529333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 teszt üzem</a:t>
            </a:r>
          </a:p>
        </p:txBody>
      </p:sp>
      <p:sp>
        <p:nvSpPr>
          <p:cNvPr id="35" name="Szabadkézi sokszög: alakzat 34">
            <a:extLst>
              <a:ext uri="{FF2B5EF4-FFF2-40B4-BE49-F238E27FC236}">
                <a16:creationId xmlns:a16="http://schemas.microsoft.com/office/drawing/2014/main" id="{6CE48F40-D756-4D7E-B247-6ABDC3DAC081}"/>
              </a:ext>
            </a:extLst>
          </p:cNvPr>
          <p:cNvSpPr/>
          <p:nvPr/>
        </p:nvSpPr>
        <p:spPr>
          <a:xfrm>
            <a:off x="968822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 – a </a:t>
            </a:r>
            <a:r>
              <a:rPr lang="hu-HU" sz="1000" dirty="0" err="1">
                <a:solidFill>
                  <a:schemeClr val="tx1"/>
                </a:solidFill>
                <a:latin typeface="Arial" panose="020B0604020202020204" pitchFamily="34" charset="0"/>
                <a:cs typeface="Arial" panose="020B0604020202020204" pitchFamily="34" charset="0"/>
              </a:rPr>
              <a:t>train</a:t>
            </a:r>
            <a:r>
              <a:rPr lang="hu-HU" sz="1000" dirty="0">
                <a:solidFill>
                  <a:schemeClr val="tx1"/>
                </a:solidFill>
                <a:latin typeface="Arial" panose="020B0604020202020204" pitchFamily="34" charset="0"/>
                <a:cs typeface="Arial" panose="020B0604020202020204" pitchFamily="34" charset="0"/>
              </a:rPr>
              <a:t> és a test is ugyan olyan hosszú legyen, </a:t>
            </a:r>
            <a:r>
              <a:rPr lang="hu-HU" sz="1000">
                <a:solidFill>
                  <a:schemeClr val="tx1"/>
                </a:solidFill>
                <a:latin typeface="Arial" panose="020B0604020202020204" pitchFamily="34" charset="0"/>
                <a:cs typeface="Arial" panose="020B0604020202020204" pitchFamily="34" charset="0"/>
              </a:rPr>
              <a:t>nehogy belekössenek.</a:t>
            </a:r>
            <a:endParaRPr lang="hu-HU" sz="1000" dirty="0">
              <a:solidFill>
                <a:schemeClr val="tx1"/>
              </a:solidFill>
              <a:latin typeface="Arial" panose="020B0604020202020204" pitchFamily="34" charset="0"/>
              <a:cs typeface="Arial" panose="020B0604020202020204" pitchFamily="34" charset="0"/>
            </a:endParaRPr>
          </a:p>
        </p:txBody>
      </p:sp>
      <p:sp>
        <p:nvSpPr>
          <p:cNvPr id="36" name="Szabadkézi sokszög: alakzat 35">
            <a:extLst>
              <a:ext uri="{FF2B5EF4-FFF2-40B4-BE49-F238E27FC236}">
                <a16:creationId xmlns:a16="http://schemas.microsoft.com/office/drawing/2014/main" id="{CF033FC7-4C9F-47E2-AB25-A44932B55CAD}"/>
              </a:ext>
            </a:extLst>
          </p:cNvPr>
          <p:cNvSpPr/>
          <p:nvPr/>
        </p:nvSpPr>
        <p:spPr>
          <a:xfrm>
            <a:off x="977660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őt egy pár iterációval tovább fut</a:t>
            </a:r>
          </a:p>
        </p:txBody>
      </p:sp>
      <p:sp>
        <p:nvSpPr>
          <p:cNvPr id="23" name="Szabadkézi sokszög: alakzat 22">
            <a:extLst>
              <a:ext uri="{FF2B5EF4-FFF2-40B4-BE49-F238E27FC236}">
                <a16:creationId xmlns:a16="http://schemas.microsoft.com/office/drawing/2014/main" id="{94EACF27-F664-436D-AB63-09441A4ADF3B}"/>
              </a:ext>
            </a:extLst>
          </p:cNvPr>
          <p:cNvSpPr/>
          <p:nvPr/>
        </p:nvSpPr>
        <p:spPr>
          <a:xfrm>
            <a:off x="-6105" y="1875730"/>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Majd az adatokat lementettem és az alsó futás már a betöltött adatok alapján halad a pályán.</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4" name="Szabadkézi sokszög: alakzat 23">
            <a:extLst>
              <a:ext uri="{FF2B5EF4-FFF2-40B4-BE49-F238E27FC236}">
                <a16:creationId xmlns:a16="http://schemas.microsoft.com/office/drawing/2014/main" id="{5AC80416-B54F-463E-AB9B-0CF38508A64E}"/>
              </a:ext>
            </a:extLst>
          </p:cNvPr>
          <p:cNvSpPr/>
          <p:nvPr/>
        </p:nvSpPr>
        <p:spPr>
          <a:xfrm>
            <a:off x="-6105" y="18757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futás közben tanult a rendszer.</a:t>
            </a:r>
          </a:p>
        </p:txBody>
      </p:sp>
      <p:pic>
        <p:nvPicPr>
          <p:cNvPr id="4" name="ani_test_history">
            <a:hlinkClick r:id="" action="ppaction://media"/>
            <a:extLst>
              <a:ext uri="{FF2B5EF4-FFF2-40B4-BE49-F238E27FC236}">
                <a16:creationId xmlns:a16="http://schemas.microsoft.com/office/drawing/2014/main" id="{F96D9A66-6623-4708-AE27-5317E2182390}"/>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554182" y="1297421"/>
            <a:ext cx="11083636" cy="4263159"/>
          </a:xfrm>
          <a:prstGeom prst="rect">
            <a:avLst/>
          </a:prstGeom>
        </p:spPr>
      </p:pic>
      <p:sp>
        <p:nvSpPr>
          <p:cNvPr id="30" name="Szabadkézi sokszög: alakzat 29">
            <a:extLst>
              <a:ext uri="{FF2B5EF4-FFF2-40B4-BE49-F238E27FC236}">
                <a16:creationId xmlns:a16="http://schemas.microsoft.com/office/drawing/2014/main" id="{83E50002-7BC1-4694-94AC-C9E250A8CECE}"/>
              </a:ext>
            </a:extLst>
          </p:cNvPr>
          <p:cNvSpPr/>
          <p:nvPr/>
        </p:nvSpPr>
        <p:spPr>
          <a:xfrm>
            <a:off x="0" y="187874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Egy nagyon rövid tanulás után engedem végig a pályán – hogy érezzük a különbséget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0" y="187874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hogy érezzük milyen az amikor</a:t>
            </a:r>
          </a:p>
        </p:txBody>
      </p:sp>
    </p:spTree>
    <p:extLst>
      <p:ext uri="{BB962C8B-B14F-4D97-AF65-F5344CB8AC3E}">
        <p14:creationId xmlns:p14="http://schemas.microsoft.com/office/powerpoint/2010/main" val="289193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00" fill="hold"/>
                                        <p:tgtEl>
                                          <p:spTgt spid="5"/>
                                        </p:tgtEl>
                                      </p:cBhvr>
                                    </p:cmd>
                                  </p:childTnLst>
                                </p:cTn>
                              </p:par>
                              <p:par>
                                <p:cTn id="7" presetID="1" presetClass="mediacall" presetSubtype="0" fill="hold" nodeType="withEffect">
                                  <p:stCondLst>
                                    <p:cond delay="0"/>
                                  </p:stCondLst>
                                  <p:childTnLst>
                                    <p:cmd type="call" cmd="playFrom(0.0)">
                                      <p:cBhvr>
                                        <p:cTn id="8" dur="197851" fill="hold"/>
                                        <p:tgtEl>
                                          <p:spTgt spid="2"/>
                                        </p:tgtEl>
                                      </p:cBhvr>
                                    </p:cmd>
                                  </p:childTnLst>
                                </p:cTn>
                              </p:par>
                              <p:par>
                                <p:cTn id="9" presetID="1" presetClass="mediacall" presetSubtype="0" fill="hold" nodeType="withEffect">
                                  <p:stCondLst>
                                    <p:cond delay="0"/>
                                  </p:stCondLst>
                                  <p:childTnLst>
                                    <p:cmd type="call" cmd="playFrom(0.0)">
                                      <p:cBhvr>
                                        <p:cTn id="10" dur="29500" fill="hold"/>
                                        <p:tgtEl>
                                          <p:spTgt spid="6"/>
                                        </p:tgtEl>
                                      </p:cBhvr>
                                    </p:cmd>
                                  </p:childTnLst>
                                </p:cTn>
                              </p:par>
                              <p:par>
                                <p:cTn id="11" presetID="10" presetClass="entr" presetSubtype="0" fill="hold" grpId="0" nodeType="withEffect">
                                  <p:stCondLst>
                                    <p:cond delay="10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10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20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20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30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300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30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300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200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200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500"/>
                            </p:stCondLst>
                            <p:childTnLst>
                              <p:par>
                                <p:cTn id="47" presetID="10" presetClass="exit" presetSubtype="0" fill="hold" grpId="0"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1000"/>
                            </p:stCondLst>
                            <p:childTnLst>
                              <p:par>
                                <p:cTn id="60" presetID="1" presetClass="mediacall" presetSubtype="0" fill="hold" nodeType="afterEffect">
                                  <p:stCondLst>
                                    <p:cond delay="0"/>
                                  </p:stCondLst>
                                  <p:childTnLst>
                                    <p:cmd type="call" cmd="playFrom(0.0)">
                                      <p:cBhvr>
                                        <p:cTn id="61" dur="2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2" fill="hold" display="0">
                  <p:stCondLst>
                    <p:cond delay="indefinite"/>
                  </p:stCondLst>
                </p:cTn>
                <p:tgtEl>
                  <p:spTgt spid="5"/>
                </p:tgtEl>
              </p:cMediaNode>
            </p:video>
            <p:seq concurrent="1" nextAc="seek">
              <p:cTn id="63" restart="whenNotActive" fill="hold" evtFilter="cancelBubble" nodeType="interactiveSeq">
                <p:stCondLst>
                  <p:cond evt="onClick" delay="0">
                    <p:tgtEl>
                      <p:spTgt spid="5"/>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5"/>
                                        </p:tgtEl>
                                      </p:cBhvr>
                                    </p:cmd>
                                  </p:childTnLst>
                                </p:cTn>
                              </p:par>
                            </p:childTnLst>
                          </p:cTn>
                        </p:par>
                      </p:childTnLst>
                    </p:cTn>
                  </p:par>
                </p:childTnLst>
              </p:cTn>
              <p:nextCondLst>
                <p:cond evt="onClick" delay="0">
                  <p:tgtEl>
                    <p:spTgt spid="5"/>
                  </p:tgtEl>
                </p:cond>
              </p:nextCondLst>
            </p:seq>
            <p:video>
              <p:cMediaNode vol="80000">
                <p:cTn id="68" fill="hold" display="0">
                  <p:stCondLst>
                    <p:cond delay="indefinite"/>
                  </p:stCondLst>
                </p:cTn>
                <p:tgtEl>
                  <p:spTgt spid="6"/>
                </p:tgtEl>
              </p:cMediaNode>
            </p:video>
            <p:seq concurrent="1" nextAc="seek">
              <p:cTn id="69" restart="whenNotActive" fill="hold" evtFilter="cancelBubble" nodeType="interactiveSeq">
                <p:stCondLst>
                  <p:cond evt="onClick" delay="0">
                    <p:tgtEl>
                      <p:spTgt spid="6"/>
                    </p:tgtEl>
                  </p:cond>
                </p:stCondLst>
                <p:endSync evt="end" delay="0">
                  <p:rtn val="all"/>
                </p:endSync>
                <p:childTnLst>
                  <p:par>
                    <p:cTn id="70" fill="hold">
                      <p:stCondLst>
                        <p:cond delay="0"/>
                      </p:stCondLst>
                      <p:childTnLst>
                        <p:par>
                          <p:cTn id="71" fill="hold">
                            <p:stCondLst>
                              <p:cond delay="0"/>
                            </p:stCondLst>
                            <p:childTnLst>
                              <p:par>
                                <p:cTn id="72" presetID="2" presetClass="mediacall" presetSubtype="0" fill="hold" nodeType="clickEffect">
                                  <p:stCondLst>
                                    <p:cond delay="0"/>
                                  </p:stCondLst>
                                  <p:childTnLst>
                                    <p:cmd type="call" cmd="togglePause">
                                      <p:cBhvr>
                                        <p:cTn id="73" dur="1" fill="hold"/>
                                        <p:tgtEl>
                                          <p:spTgt spid="6"/>
                                        </p:tgtEl>
                                      </p:cBhvr>
                                    </p:cmd>
                                  </p:childTnLst>
                                </p:cTn>
                              </p:par>
                            </p:childTnLst>
                          </p:cTn>
                        </p:par>
                      </p:childTnLst>
                    </p:cTn>
                  </p:par>
                </p:childTnLst>
              </p:cTn>
              <p:nextCondLst>
                <p:cond evt="onClick" delay="0">
                  <p:tgtEl>
                    <p:spTgt spid="6"/>
                  </p:tgtEl>
                </p:cond>
              </p:nextCondLst>
            </p:seq>
            <p:audio>
              <p:cMediaNode vol="80000">
                <p:cTn id="74" fill="hold" display="0">
                  <p:stCondLst>
                    <p:cond delay="indefinite"/>
                  </p:stCondLst>
                  <p:endCondLst>
                    <p:cond evt="onStopAudio" delay="0">
                      <p:tgtEl>
                        <p:sldTgt/>
                      </p:tgtEl>
                    </p:cond>
                  </p:endCondLst>
                </p:cTn>
                <p:tgtEl>
                  <p:spTgt spid="2"/>
                </p:tgtEl>
              </p:cMediaNode>
            </p:audio>
            <p:video>
              <p:cMediaNode vol="80000">
                <p:cTn id="75" fill="hold" display="0">
                  <p:stCondLst>
                    <p:cond delay="indefinite"/>
                  </p:stCondLst>
                </p:cTn>
                <p:tgtEl>
                  <p:spTgt spid="4"/>
                </p:tgtEl>
              </p:cMediaNode>
            </p:video>
            <p:seq concurrent="1" nextAc="seek">
              <p:cTn id="76" restart="whenNotActive" fill="hold" evtFilter="cancelBubble" nodeType="interactiveSeq">
                <p:stCondLst>
                  <p:cond evt="onClick" delay="0">
                    <p:tgtEl>
                      <p:spTgt spid="4"/>
                    </p:tgtEl>
                  </p:cond>
                </p:stCondLst>
                <p:endSync evt="end" delay="0">
                  <p:rtn val="all"/>
                </p:endSync>
                <p:childTnLst>
                  <p:par>
                    <p:cTn id="77" fill="hold">
                      <p:stCondLst>
                        <p:cond delay="0"/>
                      </p:stCondLst>
                      <p:childTnLst>
                        <p:par>
                          <p:cTn id="78" fill="hold">
                            <p:stCondLst>
                              <p:cond delay="0"/>
                            </p:stCondLst>
                            <p:childTnLst>
                              <p:par>
                                <p:cTn id="79" presetID="2" presetClass="mediacall" presetSubtype="0" fill="hold" nodeType="clickEffect">
                                  <p:stCondLst>
                                    <p:cond delay="0"/>
                                  </p:stCondLst>
                                  <p:childTnLst>
                                    <p:cmd type="call" cmd="togglePause">
                                      <p:cBhvr>
                                        <p:cTn id="80" dur="1" fill="hold"/>
                                        <p:tgtEl>
                                          <p:spTgt spid="4"/>
                                        </p:tgtEl>
                                      </p:cBhvr>
                                    </p:cmd>
                                  </p:childTnLst>
                                </p:cTn>
                              </p:par>
                            </p:childTnLst>
                          </p:cTn>
                        </p:par>
                      </p:childTnLst>
                    </p:cTn>
                  </p:par>
                </p:childTnLst>
              </p:cTn>
              <p:nextCondLst>
                <p:cond evt="onClick" delay="0">
                  <p:tgtEl>
                    <p:spTgt spid="4"/>
                  </p:tgtEl>
                </p:cond>
              </p:nextCondLst>
            </p:seq>
          </p:childTnLst>
        </p:cTn>
      </p:par>
    </p:tnLst>
    <p:bldLst>
      <p:bldP spid="20" grpId="0" animBg="1"/>
      <p:bldP spid="21" grpId="0" animBg="1"/>
      <p:bldP spid="26" grpId="0" animBg="1"/>
      <p:bldP spid="28" grpId="0" animBg="1"/>
      <p:bldP spid="29" grpId="0" animBg="1"/>
      <p:bldP spid="31" grpId="0" animBg="1"/>
      <p:bldP spid="19" grpId="0" animBg="1"/>
      <p:bldP spid="27" grpId="0" animBg="1"/>
      <p:bldP spid="35" grpId="0" animBg="1"/>
      <p:bldP spid="36" grpId="0" animBg="1"/>
      <p:bldP spid="23" grpId="0" animBg="1"/>
      <p:bldP spid="24" grpId="0" animBg="1"/>
      <p:bldP spid="30" grpId="0" animBg="1"/>
      <p:bldP spid="3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103</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104</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105</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descr="A képen háló látható&#10;&#10;Automatikusan generált leírás">
            <a:extLst>
              <a:ext uri="{FF2B5EF4-FFF2-40B4-BE49-F238E27FC236}">
                <a16:creationId xmlns:a16="http://schemas.microsoft.com/office/drawing/2014/main" id="{DA2F3432-4189-49BC-901D-3130235DA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 y="-4863600"/>
            <a:ext cx="17935282" cy="13364303"/>
          </a:xfrm>
          <a:prstGeom prst="rect">
            <a:avLst/>
          </a:prstGeom>
        </p:spPr>
      </p:pic>
      <p:cxnSp>
        <p:nvCxnSpPr>
          <p:cNvPr id="8" name="Straight Connector 43">
            <a:extLst>
              <a:ext uri="{FF2B5EF4-FFF2-40B4-BE49-F238E27FC236}">
                <a16:creationId xmlns:a16="http://schemas.microsoft.com/office/drawing/2014/main" id="{504DE38F-2E8E-452C-8CF3-E0125E7B737C}"/>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3">
            <a:extLst>
              <a:ext uri="{FF2B5EF4-FFF2-40B4-BE49-F238E27FC236}">
                <a16:creationId xmlns:a16="http://schemas.microsoft.com/office/drawing/2014/main" id="{28DAE055-B9F1-4365-864E-7528517596B3}"/>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62">
            <a:extLst>
              <a:ext uri="{FF2B5EF4-FFF2-40B4-BE49-F238E27FC236}">
                <a16:creationId xmlns:a16="http://schemas.microsoft.com/office/drawing/2014/main" id="{85B5E0C1-455B-41B1-B69F-38E126D34747}"/>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CA00A296-3389-4A67-981E-B941C73A9058}"/>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80AC4B90-AF29-4E8C-B1C3-E8AABED8B7DE}"/>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Arc 10">
            <a:extLst>
              <a:ext uri="{FF2B5EF4-FFF2-40B4-BE49-F238E27FC236}">
                <a16:creationId xmlns:a16="http://schemas.microsoft.com/office/drawing/2014/main" id="{B1F9D99C-9294-406F-A50B-FC05598246C8}"/>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6">
            <a:extLst>
              <a:ext uri="{FF2B5EF4-FFF2-40B4-BE49-F238E27FC236}">
                <a16:creationId xmlns:a16="http://schemas.microsoft.com/office/drawing/2014/main" id="{74383BA3-0201-4212-B66A-AEAE4E29645E}"/>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Oval 7">
            <a:extLst>
              <a:ext uri="{FF2B5EF4-FFF2-40B4-BE49-F238E27FC236}">
                <a16:creationId xmlns:a16="http://schemas.microsoft.com/office/drawing/2014/main" id="{FA29F680-5F3E-4E5E-BD24-7832A42A6F36}"/>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8">
            <a:extLst>
              <a:ext uri="{FF2B5EF4-FFF2-40B4-BE49-F238E27FC236}">
                <a16:creationId xmlns:a16="http://schemas.microsoft.com/office/drawing/2014/main" id="{553C7605-3A18-46DE-BA68-0BC9DEBDB6D0}"/>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9">
            <a:extLst>
              <a:ext uri="{FF2B5EF4-FFF2-40B4-BE49-F238E27FC236}">
                <a16:creationId xmlns:a16="http://schemas.microsoft.com/office/drawing/2014/main" id="{D16FA413-3EA1-4914-9893-63607D7C5807}"/>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1">
            <a:extLst>
              <a:ext uri="{FF2B5EF4-FFF2-40B4-BE49-F238E27FC236}">
                <a16:creationId xmlns:a16="http://schemas.microsoft.com/office/drawing/2014/main" id="{5A9A7E4F-62F5-4F3D-BFA1-D32380727C5B}"/>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BEB029A0-EBC0-4B7F-9C8D-8BE72CD944EB}"/>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5">
            <a:extLst>
              <a:ext uri="{FF2B5EF4-FFF2-40B4-BE49-F238E27FC236}">
                <a16:creationId xmlns:a16="http://schemas.microsoft.com/office/drawing/2014/main" id="{23B252F3-C90A-458B-94CD-ADC6C6071E8F}"/>
              </a:ext>
            </a:extLst>
          </p:cNvPr>
          <p:cNvSpPr txBox="1"/>
          <p:nvPr/>
        </p:nvSpPr>
        <p:spPr>
          <a:xfrm>
            <a:off x="852485" y="2961830"/>
            <a:ext cx="1515386" cy="646331"/>
          </a:xfrm>
          <a:prstGeom prst="rect">
            <a:avLst/>
          </a:prstGeom>
          <a:noFill/>
        </p:spPr>
        <p:txBody>
          <a:bodyPr wrap="square" rtlCol="0">
            <a:spAutoFit/>
          </a:bodyPr>
          <a:lstStyle/>
          <a:p>
            <a:pPr algn="ctr"/>
            <a:r>
              <a:rPr lang="hu-HU" sz="3600" dirty="0">
                <a:solidFill>
                  <a:srgbClr val="03A1A4"/>
                </a:solidFill>
                <a:latin typeface="Century Gothic" panose="020B0502020202020204" pitchFamily="34" charset="0"/>
              </a:rPr>
              <a:t>10.15</a:t>
            </a:r>
            <a:endParaRPr lang="en-US" sz="3600" dirty="0">
              <a:solidFill>
                <a:srgbClr val="03A1A4"/>
              </a:solidFill>
              <a:latin typeface="Century Gothic" panose="020B0502020202020204" pitchFamily="34" charset="0"/>
            </a:endParaRPr>
          </a:p>
        </p:txBody>
      </p:sp>
      <p:sp>
        <p:nvSpPr>
          <p:cNvPr id="21" name="TextBox 16">
            <a:extLst>
              <a:ext uri="{FF2B5EF4-FFF2-40B4-BE49-F238E27FC236}">
                <a16:creationId xmlns:a16="http://schemas.microsoft.com/office/drawing/2014/main" id="{F5DF8717-DBA7-4231-96E0-B66A9F88BC7B}"/>
              </a:ext>
            </a:extLst>
          </p:cNvPr>
          <p:cNvSpPr txBox="1"/>
          <p:nvPr/>
        </p:nvSpPr>
        <p:spPr>
          <a:xfrm>
            <a:off x="547906"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JAVA TEST SZERVER ÉS A</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JMETER TESZTEK ELKÉSZÍTE</a:t>
            </a:r>
            <a:endParaRPr lang="en-US" sz="1400" dirty="0">
              <a:solidFill>
                <a:schemeClr val="bg2">
                  <a:lumMod val="50000"/>
                </a:schemeClr>
              </a:solidFill>
              <a:latin typeface="Century Gothic" panose="020B0502020202020204" pitchFamily="34" charset="0"/>
            </a:endParaRPr>
          </a:p>
        </p:txBody>
      </p:sp>
      <p:sp>
        <p:nvSpPr>
          <p:cNvPr id="22" name="Arc 17">
            <a:extLst>
              <a:ext uri="{FF2B5EF4-FFF2-40B4-BE49-F238E27FC236}">
                <a16:creationId xmlns:a16="http://schemas.microsoft.com/office/drawing/2014/main" id="{E169F957-DF60-4ED2-A90E-E3D5285B92FC}"/>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19">
            <a:extLst>
              <a:ext uri="{FF2B5EF4-FFF2-40B4-BE49-F238E27FC236}">
                <a16:creationId xmlns:a16="http://schemas.microsoft.com/office/drawing/2014/main" id="{2DF7CF8D-D639-4987-9150-0974E55ED9FB}"/>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ircle: Hollow 20">
            <a:extLst>
              <a:ext uri="{FF2B5EF4-FFF2-40B4-BE49-F238E27FC236}">
                <a16:creationId xmlns:a16="http://schemas.microsoft.com/office/drawing/2014/main" id="{5101FD55-C81E-41CE-86B4-96DD15AFAB58}"/>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1">
            <a:extLst>
              <a:ext uri="{FF2B5EF4-FFF2-40B4-BE49-F238E27FC236}">
                <a16:creationId xmlns:a16="http://schemas.microsoft.com/office/drawing/2014/main" id="{E018487C-A7EA-402A-ADD9-A10BF4F980C3}"/>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2">
            <a:extLst>
              <a:ext uri="{FF2B5EF4-FFF2-40B4-BE49-F238E27FC236}">
                <a16:creationId xmlns:a16="http://schemas.microsoft.com/office/drawing/2014/main" id="{71DDCC82-B1F5-45A7-AB05-EDA84375F915}"/>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7" name="Oval 23">
            <a:extLst>
              <a:ext uri="{FF2B5EF4-FFF2-40B4-BE49-F238E27FC236}">
                <a16:creationId xmlns:a16="http://schemas.microsoft.com/office/drawing/2014/main" id="{C9BB475F-4E65-4187-81E2-8FA28CA50208}"/>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4">
            <a:extLst>
              <a:ext uri="{FF2B5EF4-FFF2-40B4-BE49-F238E27FC236}">
                <a16:creationId xmlns:a16="http://schemas.microsoft.com/office/drawing/2014/main" id="{52EDD36B-1F1F-4388-84AF-1A88B9E6C019}"/>
              </a:ext>
            </a:extLst>
          </p:cNvPr>
          <p:cNvSpPr txBox="1"/>
          <p:nvPr/>
        </p:nvSpPr>
        <p:spPr>
          <a:xfrm>
            <a:off x="3090963" y="4382611"/>
            <a:ext cx="1515386" cy="646331"/>
          </a:xfrm>
          <a:prstGeom prst="rect">
            <a:avLst/>
          </a:prstGeom>
          <a:noFill/>
        </p:spPr>
        <p:txBody>
          <a:bodyPr wrap="square" rtlCol="0">
            <a:spAutoFit/>
          </a:bodyPr>
          <a:lstStyle/>
          <a:p>
            <a:pPr algn="ctr"/>
            <a:r>
              <a:rPr lang="hu-HU" sz="3600" dirty="0">
                <a:solidFill>
                  <a:srgbClr val="EE9524"/>
                </a:solidFill>
                <a:latin typeface="Century Gothic" panose="020B0502020202020204" pitchFamily="34" charset="0"/>
              </a:rPr>
              <a:t>10.22</a:t>
            </a:r>
            <a:endParaRPr lang="en-US" sz="3600" dirty="0">
              <a:solidFill>
                <a:srgbClr val="EE9524"/>
              </a:solidFill>
              <a:latin typeface="Century Gothic" panose="020B0502020202020204" pitchFamily="34" charset="0"/>
            </a:endParaRPr>
          </a:p>
        </p:txBody>
      </p:sp>
      <p:sp>
        <p:nvSpPr>
          <p:cNvPr id="29" name="TextBox 25">
            <a:extLst>
              <a:ext uri="{FF2B5EF4-FFF2-40B4-BE49-F238E27FC236}">
                <a16:creationId xmlns:a16="http://schemas.microsoft.com/office/drawing/2014/main" id="{1FCAD552-34F2-4AD4-8BB2-7FD0EA50E5D9}"/>
              </a:ext>
            </a:extLst>
          </p:cNvPr>
          <p:cNvSpPr txBox="1"/>
          <p:nvPr/>
        </p:nvSpPr>
        <p:spPr>
          <a:xfrm>
            <a:off x="2700522"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SZIMULÁLT KÖRNYEZET KIÉPÍTÉSE</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VÉGLEGESÍTÉSE</a:t>
            </a:r>
            <a:endParaRPr lang="en-US" sz="1400" dirty="0">
              <a:solidFill>
                <a:schemeClr val="bg2">
                  <a:lumMod val="50000"/>
                </a:schemeClr>
              </a:solidFill>
              <a:latin typeface="Century Gothic" panose="020B0502020202020204" pitchFamily="34" charset="0"/>
            </a:endParaRPr>
          </a:p>
        </p:txBody>
      </p:sp>
      <p:sp>
        <p:nvSpPr>
          <p:cNvPr id="30" name="Arc 26">
            <a:extLst>
              <a:ext uri="{FF2B5EF4-FFF2-40B4-BE49-F238E27FC236}">
                <a16:creationId xmlns:a16="http://schemas.microsoft.com/office/drawing/2014/main" id="{97F944A4-EF85-4D1B-8057-19478413AE11}"/>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28">
            <a:extLst>
              <a:ext uri="{FF2B5EF4-FFF2-40B4-BE49-F238E27FC236}">
                <a16:creationId xmlns:a16="http://schemas.microsoft.com/office/drawing/2014/main" id="{62A2BCF5-7190-47B8-A4FC-0C91AC291FA6}"/>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ircle: Hollow 29">
            <a:extLst>
              <a:ext uri="{FF2B5EF4-FFF2-40B4-BE49-F238E27FC236}">
                <a16:creationId xmlns:a16="http://schemas.microsoft.com/office/drawing/2014/main" id="{9377A79E-E301-497A-A159-B417EB2B0E7E}"/>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0">
            <a:extLst>
              <a:ext uri="{FF2B5EF4-FFF2-40B4-BE49-F238E27FC236}">
                <a16:creationId xmlns:a16="http://schemas.microsoft.com/office/drawing/2014/main" id="{6926425E-109E-4362-A080-26F7933CFAB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1">
            <a:extLst>
              <a:ext uri="{FF2B5EF4-FFF2-40B4-BE49-F238E27FC236}">
                <a16:creationId xmlns:a16="http://schemas.microsoft.com/office/drawing/2014/main" id="{6A97363D-2D3D-487E-902D-9D01B5BABFAF}"/>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5" name="Oval 32">
            <a:extLst>
              <a:ext uri="{FF2B5EF4-FFF2-40B4-BE49-F238E27FC236}">
                <a16:creationId xmlns:a16="http://schemas.microsoft.com/office/drawing/2014/main" id="{DED1C53A-7F9E-454F-A5CF-B6BA28FB3E4F}"/>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3">
            <a:extLst>
              <a:ext uri="{FF2B5EF4-FFF2-40B4-BE49-F238E27FC236}">
                <a16:creationId xmlns:a16="http://schemas.microsoft.com/office/drawing/2014/main" id="{A98F45A1-A791-4F3D-AC7A-10DFF3C2DE5F}"/>
              </a:ext>
            </a:extLst>
          </p:cNvPr>
          <p:cNvSpPr txBox="1"/>
          <p:nvPr/>
        </p:nvSpPr>
        <p:spPr>
          <a:xfrm>
            <a:off x="5344396" y="2961830"/>
            <a:ext cx="1515386" cy="646331"/>
          </a:xfrm>
          <a:prstGeom prst="rect">
            <a:avLst/>
          </a:prstGeom>
          <a:noFill/>
        </p:spPr>
        <p:txBody>
          <a:bodyPr wrap="square" rtlCol="0">
            <a:spAutoFit/>
          </a:bodyPr>
          <a:lstStyle/>
          <a:p>
            <a:pPr algn="ctr"/>
            <a:r>
              <a:rPr lang="hu-HU" sz="3600" dirty="0">
                <a:solidFill>
                  <a:srgbClr val="EF3078"/>
                </a:solidFill>
                <a:latin typeface="Century Gothic" panose="020B0502020202020204" pitchFamily="34" charset="0"/>
              </a:rPr>
              <a:t>10.29</a:t>
            </a:r>
            <a:endParaRPr lang="en-US" sz="3600" dirty="0">
              <a:solidFill>
                <a:srgbClr val="EF3078"/>
              </a:solidFill>
              <a:latin typeface="Century Gothic" panose="020B0502020202020204" pitchFamily="34" charset="0"/>
            </a:endParaRPr>
          </a:p>
        </p:txBody>
      </p:sp>
      <p:sp>
        <p:nvSpPr>
          <p:cNvPr id="37" name="TextBox 34">
            <a:extLst>
              <a:ext uri="{FF2B5EF4-FFF2-40B4-BE49-F238E27FC236}">
                <a16:creationId xmlns:a16="http://schemas.microsoft.com/office/drawing/2014/main" id="{08A40659-1C6B-468E-8AFB-195FDCBE6DDD}"/>
              </a:ext>
            </a:extLst>
          </p:cNvPr>
          <p:cNvSpPr txBox="1"/>
          <p:nvPr/>
        </p:nvSpPr>
        <p:spPr>
          <a:xfrm>
            <a:off x="5039817"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ÖSSZEHASONLÍTÓ VIZSGÁLATOK ÉS MÉRÉSEK A SZIMULÁCIÓBAN</a:t>
            </a:r>
            <a:endParaRPr lang="en-US" sz="1400" dirty="0">
              <a:solidFill>
                <a:schemeClr val="bg2">
                  <a:lumMod val="50000"/>
                </a:schemeClr>
              </a:solidFill>
              <a:latin typeface="Century Gothic" panose="020B0502020202020204" pitchFamily="34" charset="0"/>
            </a:endParaRPr>
          </a:p>
        </p:txBody>
      </p:sp>
      <p:sp>
        <p:nvSpPr>
          <p:cNvPr id="38" name="Arc 44">
            <a:extLst>
              <a:ext uri="{FF2B5EF4-FFF2-40B4-BE49-F238E27FC236}">
                <a16:creationId xmlns:a16="http://schemas.microsoft.com/office/drawing/2014/main" id="{FF488AAA-72C7-4A8B-8F0A-CB17368357A6}"/>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45">
            <a:extLst>
              <a:ext uri="{FF2B5EF4-FFF2-40B4-BE49-F238E27FC236}">
                <a16:creationId xmlns:a16="http://schemas.microsoft.com/office/drawing/2014/main" id="{7C9122AE-9DBD-4DF9-9EDA-339EA6EDA66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ircle: Hollow 46">
            <a:extLst>
              <a:ext uri="{FF2B5EF4-FFF2-40B4-BE49-F238E27FC236}">
                <a16:creationId xmlns:a16="http://schemas.microsoft.com/office/drawing/2014/main" id="{EDCCC468-D97B-4368-9CF6-0ECCA7AFE6D0}"/>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ircle: Hollow 47">
            <a:extLst>
              <a:ext uri="{FF2B5EF4-FFF2-40B4-BE49-F238E27FC236}">
                <a16:creationId xmlns:a16="http://schemas.microsoft.com/office/drawing/2014/main" id="{C3B20A6B-7652-4FAB-A4F4-42836EF39098}"/>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8">
            <a:extLst>
              <a:ext uri="{FF2B5EF4-FFF2-40B4-BE49-F238E27FC236}">
                <a16:creationId xmlns:a16="http://schemas.microsoft.com/office/drawing/2014/main" id="{7CA6077C-B900-416D-8FA0-CEE45F38F36A}"/>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DE867087-054C-4B96-B531-CBECF3958A45}"/>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50">
            <a:extLst>
              <a:ext uri="{FF2B5EF4-FFF2-40B4-BE49-F238E27FC236}">
                <a16:creationId xmlns:a16="http://schemas.microsoft.com/office/drawing/2014/main" id="{694DDD34-5436-4E62-A6B8-8F33640825A2}"/>
              </a:ext>
            </a:extLst>
          </p:cNvPr>
          <p:cNvSpPr txBox="1"/>
          <p:nvPr/>
        </p:nvSpPr>
        <p:spPr>
          <a:xfrm>
            <a:off x="7608145" y="4382611"/>
            <a:ext cx="1515386" cy="646331"/>
          </a:xfrm>
          <a:prstGeom prst="rect">
            <a:avLst/>
          </a:prstGeom>
          <a:noFill/>
        </p:spPr>
        <p:txBody>
          <a:bodyPr wrap="square" rtlCol="0">
            <a:spAutoFit/>
          </a:bodyPr>
          <a:lstStyle/>
          <a:p>
            <a:pPr algn="ctr"/>
            <a:r>
              <a:rPr lang="hu-HU" sz="3600" dirty="0">
                <a:solidFill>
                  <a:srgbClr val="1C7CBB"/>
                </a:solidFill>
                <a:latin typeface="Century Gothic" panose="020B0502020202020204" pitchFamily="34" charset="0"/>
              </a:rPr>
              <a:t>11.05</a:t>
            </a:r>
            <a:endParaRPr lang="en-US" sz="3600" dirty="0">
              <a:solidFill>
                <a:srgbClr val="1C7CBB"/>
              </a:solidFill>
              <a:latin typeface="Century Gothic" panose="020B0502020202020204" pitchFamily="34" charset="0"/>
            </a:endParaRPr>
          </a:p>
        </p:txBody>
      </p:sp>
      <p:sp>
        <p:nvSpPr>
          <p:cNvPr id="45" name="TextBox 51">
            <a:extLst>
              <a:ext uri="{FF2B5EF4-FFF2-40B4-BE49-F238E27FC236}">
                <a16:creationId xmlns:a16="http://schemas.microsoft.com/office/drawing/2014/main" id="{F2E7B51E-35EB-4F51-BC8B-4F893480FD2E}"/>
              </a:ext>
            </a:extLst>
          </p:cNvPr>
          <p:cNvSpPr txBox="1"/>
          <p:nvPr/>
        </p:nvSpPr>
        <p:spPr>
          <a:xfrm>
            <a:off x="7217704"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SZIMULÁCIÓS EREDMÉNYEK PUBLIKÁLÁSA – SZAKMAI VITA</a:t>
            </a:r>
            <a:endParaRPr lang="en-US" sz="1400" dirty="0">
              <a:solidFill>
                <a:schemeClr val="bg2">
                  <a:lumMod val="50000"/>
                </a:schemeClr>
              </a:solidFill>
              <a:latin typeface="Century Gothic" panose="020B0502020202020204" pitchFamily="34" charset="0"/>
            </a:endParaRPr>
          </a:p>
        </p:txBody>
      </p:sp>
      <p:sp>
        <p:nvSpPr>
          <p:cNvPr id="46" name="Arc 52">
            <a:extLst>
              <a:ext uri="{FF2B5EF4-FFF2-40B4-BE49-F238E27FC236}">
                <a16:creationId xmlns:a16="http://schemas.microsoft.com/office/drawing/2014/main" id="{7D72BF89-9C3A-435B-9A0F-1FE99214A844}"/>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54">
            <a:extLst>
              <a:ext uri="{FF2B5EF4-FFF2-40B4-BE49-F238E27FC236}">
                <a16:creationId xmlns:a16="http://schemas.microsoft.com/office/drawing/2014/main" id="{EF32CA0E-AF1A-40C8-9194-04DC93DB8614}"/>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rcle: Hollow 55">
            <a:extLst>
              <a:ext uri="{FF2B5EF4-FFF2-40B4-BE49-F238E27FC236}">
                <a16:creationId xmlns:a16="http://schemas.microsoft.com/office/drawing/2014/main" id="{556E3AAD-7D0F-46D6-8A6D-84BB046590C2}"/>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ircle: Hollow 56">
            <a:extLst>
              <a:ext uri="{FF2B5EF4-FFF2-40B4-BE49-F238E27FC236}">
                <a16:creationId xmlns:a16="http://schemas.microsoft.com/office/drawing/2014/main" id="{FCB6E9E3-300F-407E-A21A-95C8CA9896B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 name="Straight Connector 57">
            <a:extLst>
              <a:ext uri="{FF2B5EF4-FFF2-40B4-BE49-F238E27FC236}">
                <a16:creationId xmlns:a16="http://schemas.microsoft.com/office/drawing/2014/main" id="{45099A7F-F987-4181-B0E7-06272A8E22F8}"/>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8">
            <a:extLst>
              <a:ext uri="{FF2B5EF4-FFF2-40B4-BE49-F238E27FC236}">
                <a16:creationId xmlns:a16="http://schemas.microsoft.com/office/drawing/2014/main" id="{306613F0-371D-4207-898E-3E3C53FD79F8}"/>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9">
            <a:extLst>
              <a:ext uri="{FF2B5EF4-FFF2-40B4-BE49-F238E27FC236}">
                <a16:creationId xmlns:a16="http://schemas.microsoft.com/office/drawing/2014/main" id="{58066262-CA8C-49A5-BAD0-95BFCB04E15D}"/>
              </a:ext>
            </a:extLst>
          </p:cNvPr>
          <p:cNvSpPr txBox="1"/>
          <p:nvPr/>
        </p:nvSpPr>
        <p:spPr>
          <a:xfrm>
            <a:off x="9846072" y="2961830"/>
            <a:ext cx="1515386" cy="646331"/>
          </a:xfrm>
          <a:prstGeom prst="rect">
            <a:avLst/>
          </a:prstGeom>
          <a:noFill/>
        </p:spPr>
        <p:txBody>
          <a:bodyPr wrap="square" rtlCol="0">
            <a:spAutoFit/>
          </a:bodyPr>
          <a:lstStyle/>
          <a:p>
            <a:pPr algn="ctr"/>
            <a:r>
              <a:rPr lang="hu-HU" sz="3600" dirty="0">
                <a:solidFill>
                  <a:schemeClr val="accent6">
                    <a:lumMod val="50000"/>
                  </a:schemeClr>
                </a:solidFill>
                <a:latin typeface="Century Gothic" panose="020B0502020202020204" pitchFamily="34" charset="0"/>
              </a:rPr>
              <a:t>11.12</a:t>
            </a:r>
            <a:endParaRPr lang="en-US" sz="3600" dirty="0">
              <a:solidFill>
                <a:schemeClr val="accent6">
                  <a:lumMod val="50000"/>
                </a:schemeClr>
              </a:solidFill>
              <a:latin typeface="Century Gothic" panose="020B0502020202020204" pitchFamily="34" charset="0"/>
            </a:endParaRPr>
          </a:p>
        </p:txBody>
      </p:sp>
      <p:sp>
        <p:nvSpPr>
          <p:cNvPr id="53" name="TextBox 60">
            <a:extLst>
              <a:ext uri="{FF2B5EF4-FFF2-40B4-BE49-F238E27FC236}">
                <a16:creationId xmlns:a16="http://schemas.microsoft.com/office/drawing/2014/main" id="{B3D4AA8A-CDB1-43C1-805C-E0DA3DF20097}"/>
              </a:ext>
            </a:extLst>
          </p:cNvPr>
          <p:cNvSpPr txBox="1"/>
          <p:nvPr/>
        </p:nvSpPr>
        <p:spPr>
          <a:xfrm>
            <a:off x="9541494" y="5602985"/>
            <a:ext cx="2662906"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ALKALMAZÁS MÉRÉSE FELHŐS KÖRNYEZETBEN</a:t>
            </a:r>
            <a:endParaRPr lang="en-US" sz="1400" dirty="0">
              <a:solidFill>
                <a:schemeClr val="bg2">
                  <a:lumMod val="50000"/>
                </a:schemeClr>
              </a:solidFill>
              <a:latin typeface="Century Gothic" panose="020B0502020202020204" pitchFamily="34" charset="0"/>
            </a:endParaRPr>
          </a:p>
        </p:txBody>
      </p:sp>
      <p:cxnSp>
        <p:nvCxnSpPr>
          <p:cNvPr id="54" name="Straight Connector 63">
            <a:extLst>
              <a:ext uri="{FF2B5EF4-FFF2-40B4-BE49-F238E27FC236}">
                <a16:creationId xmlns:a16="http://schemas.microsoft.com/office/drawing/2014/main" id="{00D6B0EA-EA43-44B1-B6F8-D99250ACB0BE}"/>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5" name="Straight Connector 65">
            <a:extLst>
              <a:ext uri="{FF2B5EF4-FFF2-40B4-BE49-F238E27FC236}">
                <a16:creationId xmlns:a16="http://schemas.microsoft.com/office/drawing/2014/main" id="{CFCE304F-6FBB-447C-82BF-93A588558534}"/>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6" name="Straight Connector 66">
            <a:extLst>
              <a:ext uri="{FF2B5EF4-FFF2-40B4-BE49-F238E27FC236}">
                <a16:creationId xmlns:a16="http://schemas.microsoft.com/office/drawing/2014/main" id="{58BA8041-F1DE-487F-A112-8CFA6094449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67">
            <a:extLst>
              <a:ext uri="{FF2B5EF4-FFF2-40B4-BE49-F238E27FC236}">
                <a16:creationId xmlns:a16="http://schemas.microsoft.com/office/drawing/2014/main" id="{4A11FCB2-4487-4422-B57A-92427C9B04D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8" name="Straight Connector 68">
            <a:extLst>
              <a:ext uri="{FF2B5EF4-FFF2-40B4-BE49-F238E27FC236}">
                <a16:creationId xmlns:a16="http://schemas.microsoft.com/office/drawing/2014/main" id="{A6F8E90C-C534-43F7-9E35-509515A2413D}"/>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9" name="TextBox 69">
            <a:extLst>
              <a:ext uri="{FF2B5EF4-FFF2-40B4-BE49-F238E27FC236}">
                <a16:creationId xmlns:a16="http://schemas.microsoft.com/office/drawing/2014/main" id="{850B0D04-9F5F-432C-A762-C8A2A9A58ACE}"/>
              </a:ext>
            </a:extLst>
          </p:cNvPr>
          <p:cNvSpPr txBox="1"/>
          <p:nvPr/>
        </p:nvSpPr>
        <p:spPr>
          <a:xfrm>
            <a:off x="2456543" y="131812"/>
            <a:ext cx="7278915" cy="707886"/>
          </a:xfrm>
          <a:prstGeom prst="rect">
            <a:avLst/>
          </a:prstGeom>
          <a:noFill/>
        </p:spPr>
        <p:txBody>
          <a:bodyPr wrap="square" rtlCol="0">
            <a:spAutoFit/>
          </a:bodyPr>
          <a:lstStyle/>
          <a:p>
            <a:pPr algn="ctr"/>
            <a:r>
              <a:rPr lang="hu-HU" sz="4000" dirty="0">
                <a:solidFill>
                  <a:schemeClr val="bg1">
                    <a:lumMod val="65000"/>
                  </a:schemeClr>
                </a:solidFill>
                <a:latin typeface="Tw Cen MT" panose="020B0602020104020603" pitchFamily="34" charset="0"/>
              </a:rPr>
              <a:t>TERVEK A JÖVŐRE</a:t>
            </a:r>
            <a:endParaRPr lang="en-US" sz="4000" dirty="0">
              <a:solidFill>
                <a:schemeClr val="bg1">
                  <a:lumMod val="65000"/>
                </a:schemeClr>
              </a:solidFill>
              <a:latin typeface="Tw Cen MT" panose="020B0602020104020603" pitchFamily="34" charset="0"/>
            </a:endParaRPr>
          </a:p>
        </p:txBody>
      </p:sp>
      <p:grpSp>
        <p:nvGrpSpPr>
          <p:cNvPr id="60" name="Group 78">
            <a:extLst>
              <a:ext uri="{FF2B5EF4-FFF2-40B4-BE49-F238E27FC236}">
                <a16:creationId xmlns:a16="http://schemas.microsoft.com/office/drawing/2014/main" id="{3769B751-496E-4B5F-83A2-2B1F5C761B5B}"/>
              </a:ext>
            </a:extLst>
          </p:cNvPr>
          <p:cNvGrpSpPr/>
          <p:nvPr/>
        </p:nvGrpSpPr>
        <p:grpSpPr>
          <a:xfrm>
            <a:off x="5378756" y="878988"/>
            <a:ext cx="1434489" cy="190500"/>
            <a:chOff x="4679586" y="878988"/>
            <a:chExt cx="1434489" cy="190500"/>
          </a:xfrm>
        </p:grpSpPr>
        <p:sp>
          <p:nvSpPr>
            <p:cNvPr id="61" name="Oval 70">
              <a:extLst>
                <a:ext uri="{FF2B5EF4-FFF2-40B4-BE49-F238E27FC236}">
                  <a16:creationId xmlns:a16="http://schemas.microsoft.com/office/drawing/2014/main" id="{AD9F8D57-0275-4C42-AC18-A5D8650E8D3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3">
              <a:extLst>
                <a:ext uri="{FF2B5EF4-FFF2-40B4-BE49-F238E27FC236}">
                  <a16:creationId xmlns:a16="http://schemas.microsoft.com/office/drawing/2014/main" id="{136DBDBF-539A-478B-8AEB-D9757FF5C3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5">
              <a:extLst>
                <a:ext uri="{FF2B5EF4-FFF2-40B4-BE49-F238E27FC236}">
                  <a16:creationId xmlns:a16="http://schemas.microsoft.com/office/drawing/2014/main" id="{F8044589-02AD-42B4-A1AC-37D66083B83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76">
              <a:extLst>
                <a:ext uri="{FF2B5EF4-FFF2-40B4-BE49-F238E27FC236}">
                  <a16:creationId xmlns:a16="http://schemas.microsoft.com/office/drawing/2014/main" id="{980767C2-1D8D-4197-B5A8-EE2A2D2EEAF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77">
              <a:extLst>
                <a:ext uri="{FF2B5EF4-FFF2-40B4-BE49-F238E27FC236}">
                  <a16:creationId xmlns:a16="http://schemas.microsoft.com/office/drawing/2014/main" id="{64B04400-80AD-48A3-AB12-2B7723F0546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11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22" presetClass="entr" presetSubtype="1" fill="hold"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par>
                                <p:cTn id="51" presetID="2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22" presetClass="entr" presetSubtype="4"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anim calcmode="lin" valueType="num">
                                      <p:cBhvr>
                                        <p:cTn id="91" dur="500" fill="hold"/>
                                        <p:tgtEl>
                                          <p:spTgt spid="29"/>
                                        </p:tgtEl>
                                        <p:attrNameLst>
                                          <p:attrName>ppt_x</p:attrName>
                                        </p:attrNameLst>
                                      </p:cBhvr>
                                      <p:tavLst>
                                        <p:tav tm="0">
                                          <p:val>
                                            <p:strVal val="#ppt_x"/>
                                          </p:val>
                                        </p:tav>
                                        <p:tav tm="100000">
                                          <p:val>
                                            <p:strVal val="#ppt_x"/>
                                          </p:val>
                                        </p:tav>
                                      </p:tavLst>
                                    </p:anim>
                                    <p:anim calcmode="lin" valueType="num">
                                      <p:cBhvr>
                                        <p:cTn id="92" dur="500" fill="hold"/>
                                        <p:tgtEl>
                                          <p:spTgt spid="29"/>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22" presetClass="entr" presetSubtype="8" fill="hold"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par>
                                <p:cTn id="97" presetID="22" presetClass="entr" presetSubtype="8"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22" presetClass="entr" presetSubtype="1"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500"/>
                                        <p:tgtEl>
                                          <p:spTgt spid="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childTnLst>
                          </p:cTn>
                        </p:par>
                        <p:par>
                          <p:cTn id="123" fill="hold">
                            <p:stCondLst>
                              <p:cond delay="3000"/>
                            </p:stCondLst>
                            <p:childTnLst>
                              <p:par>
                                <p:cTn id="124" presetID="53" presetClass="entr" presetSubtype="16"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47"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par>
                                <p:cTn id="139" presetID="22" presetClass="entr" presetSubtype="8" fill="hold"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left)">
                                      <p:cBhvr>
                                        <p:cTn id="141" dur="500"/>
                                        <p:tgtEl>
                                          <p:spTgt spid="55"/>
                                        </p:tgtEl>
                                      </p:cBhvr>
                                    </p:animEffect>
                                  </p:childTnLst>
                                </p:cTn>
                              </p:par>
                              <p:par>
                                <p:cTn id="142" presetID="22" presetClass="entr" presetSubtype="8"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wipe(left)">
                                      <p:cBhvr>
                                        <p:cTn id="144" dur="500"/>
                                        <p:tgtEl>
                                          <p:spTgt spid="8"/>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p:cTn id="147" dur="500" fill="hold"/>
                                        <p:tgtEl>
                                          <p:spTgt spid="39"/>
                                        </p:tgtEl>
                                        <p:attrNameLst>
                                          <p:attrName>ppt_w</p:attrName>
                                        </p:attrNameLst>
                                      </p:cBhvr>
                                      <p:tavLst>
                                        <p:tav tm="0">
                                          <p:val>
                                            <p:fltVal val="0"/>
                                          </p:val>
                                        </p:tav>
                                        <p:tav tm="100000">
                                          <p:val>
                                            <p:strVal val="#ppt_w"/>
                                          </p:val>
                                        </p:tav>
                                      </p:tavLst>
                                    </p:anim>
                                    <p:anim calcmode="lin" valueType="num">
                                      <p:cBhvr>
                                        <p:cTn id="148" dur="500" fill="hold"/>
                                        <p:tgtEl>
                                          <p:spTgt spid="39"/>
                                        </p:tgtEl>
                                        <p:attrNameLst>
                                          <p:attrName>ppt_h</p:attrName>
                                        </p:attrNameLst>
                                      </p:cBhvr>
                                      <p:tavLst>
                                        <p:tav tm="0">
                                          <p:val>
                                            <p:fltVal val="0"/>
                                          </p:val>
                                        </p:tav>
                                        <p:tav tm="100000">
                                          <p:val>
                                            <p:strVal val="#ppt_h"/>
                                          </p:val>
                                        </p:tav>
                                      </p:tavLst>
                                    </p:anim>
                                    <p:animEffect transition="in" filter="fade">
                                      <p:cBhvr>
                                        <p:cTn id="149" dur="500"/>
                                        <p:tgtEl>
                                          <p:spTgt spid="39"/>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22" presetClass="entr" presetSubtype="4"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wipe(down)">
                                      <p:cBhvr>
                                        <p:cTn id="162" dur="500"/>
                                        <p:tgtEl>
                                          <p:spTgt spid="42"/>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 calcmode="lin" valueType="num">
                                      <p:cBhvr>
                                        <p:cTn id="165" dur="500" fill="hold"/>
                                        <p:tgtEl>
                                          <p:spTgt spid="43"/>
                                        </p:tgtEl>
                                        <p:attrNameLst>
                                          <p:attrName>ppt_w</p:attrName>
                                        </p:attrNameLst>
                                      </p:cBhvr>
                                      <p:tavLst>
                                        <p:tav tm="0">
                                          <p:val>
                                            <p:fltVal val="0"/>
                                          </p:val>
                                        </p:tav>
                                        <p:tav tm="100000">
                                          <p:val>
                                            <p:strVal val="#ppt_w"/>
                                          </p:val>
                                        </p:tav>
                                      </p:tavLst>
                                    </p:anim>
                                    <p:anim calcmode="lin" valueType="num">
                                      <p:cBhvr>
                                        <p:cTn id="166" dur="500" fill="hold"/>
                                        <p:tgtEl>
                                          <p:spTgt spid="43"/>
                                        </p:tgtEl>
                                        <p:attrNameLst>
                                          <p:attrName>ppt_h</p:attrName>
                                        </p:attrNameLst>
                                      </p:cBhvr>
                                      <p:tavLst>
                                        <p:tav tm="0">
                                          <p:val>
                                            <p:fltVal val="0"/>
                                          </p:val>
                                        </p:tav>
                                        <p:tav tm="100000">
                                          <p:val>
                                            <p:strVal val="#ppt_h"/>
                                          </p:val>
                                        </p:tav>
                                      </p:tavLst>
                                    </p:anim>
                                    <p:animEffect transition="in" filter="fade">
                                      <p:cBhvr>
                                        <p:cTn id="167" dur="500"/>
                                        <p:tgtEl>
                                          <p:spTgt spid="43"/>
                                        </p:tgtEl>
                                      </p:cBhvr>
                                    </p:animEffect>
                                  </p:childTnLst>
                                </p:cTn>
                              </p:par>
                            </p:childTnLst>
                          </p:cTn>
                        </p:par>
                        <p:par>
                          <p:cTn id="168" fill="hold">
                            <p:stCondLst>
                              <p:cond delay="3500"/>
                            </p:stCondLst>
                            <p:childTnLst>
                              <p:par>
                                <p:cTn id="169" presetID="53" presetClass="entr" presetSubtype="16" fill="hold" grpId="0" nodeType="after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42" presetClass="entr" presetSubtype="0" fill="hold" grpId="0"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500"/>
                                        <p:tgtEl>
                                          <p:spTgt spid="44"/>
                                        </p:tgtEl>
                                      </p:cBhvr>
                                    </p:animEffect>
                                    <p:anim calcmode="lin" valueType="num">
                                      <p:cBhvr>
                                        <p:cTn id="177" dur="500" fill="hold"/>
                                        <p:tgtEl>
                                          <p:spTgt spid="44"/>
                                        </p:tgtEl>
                                        <p:attrNameLst>
                                          <p:attrName>ppt_x</p:attrName>
                                        </p:attrNameLst>
                                      </p:cBhvr>
                                      <p:tavLst>
                                        <p:tav tm="0">
                                          <p:val>
                                            <p:strVal val="#ppt_x"/>
                                          </p:val>
                                        </p:tav>
                                        <p:tav tm="100000">
                                          <p:val>
                                            <p:strVal val="#ppt_x"/>
                                          </p:val>
                                        </p:tav>
                                      </p:tavLst>
                                    </p:anim>
                                    <p:anim calcmode="lin" valueType="num">
                                      <p:cBhvr>
                                        <p:cTn id="178" dur="500" fill="hold"/>
                                        <p:tgtEl>
                                          <p:spTgt spid="44"/>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fade">
                                      <p:cBhvr>
                                        <p:cTn id="181" dur="500"/>
                                        <p:tgtEl>
                                          <p:spTgt spid="45"/>
                                        </p:tgtEl>
                                      </p:cBhvr>
                                    </p:animEffect>
                                    <p:anim calcmode="lin" valueType="num">
                                      <p:cBhvr>
                                        <p:cTn id="182" dur="500" fill="hold"/>
                                        <p:tgtEl>
                                          <p:spTgt spid="45"/>
                                        </p:tgtEl>
                                        <p:attrNameLst>
                                          <p:attrName>ppt_x</p:attrName>
                                        </p:attrNameLst>
                                      </p:cBhvr>
                                      <p:tavLst>
                                        <p:tav tm="0">
                                          <p:val>
                                            <p:strVal val="#ppt_x"/>
                                          </p:val>
                                        </p:tav>
                                        <p:tav tm="100000">
                                          <p:val>
                                            <p:strVal val="#ppt_x"/>
                                          </p:val>
                                        </p:tav>
                                      </p:tavLst>
                                    </p:anim>
                                    <p:anim calcmode="lin" valueType="num">
                                      <p:cBhvr>
                                        <p:cTn id="183" dur="500" fill="hold"/>
                                        <p:tgtEl>
                                          <p:spTgt spid="45"/>
                                        </p:tgtEl>
                                        <p:attrNameLst>
                                          <p:attrName>ppt_y</p:attrName>
                                        </p:attrNameLst>
                                      </p:cBhvr>
                                      <p:tavLst>
                                        <p:tav tm="0">
                                          <p:val>
                                            <p:strVal val="#ppt_y-.1"/>
                                          </p:val>
                                        </p:tav>
                                        <p:tav tm="100000">
                                          <p:val>
                                            <p:strVal val="#ppt_y"/>
                                          </p:val>
                                        </p:tav>
                                      </p:tavLst>
                                    </p:anim>
                                  </p:childTnLst>
                                </p:cTn>
                              </p:par>
                            </p:childTnLst>
                          </p:cTn>
                        </p:par>
                        <p:par>
                          <p:cTn id="184" fill="hold">
                            <p:stCondLst>
                              <p:cond delay="4000"/>
                            </p:stCondLst>
                            <p:childTnLst>
                              <p:par>
                                <p:cTn id="185" presetID="22" presetClass="entr" presetSubtype="8" fill="hold" nodeType="after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wipe(left)">
                                      <p:cBhvr>
                                        <p:cTn id="187" dur="500"/>
                                        <p:tgtEl>
                                          <p:spTgt spid="58"/>
                                        </p:tgtEl>
                                      </p:cBhvr>
                                    </p:animEffect>
                                  </p:childTnLst>
                                </p:cTn>
                              </p:par>
                              <p:par>
                                <p:cTn id="188" presetID="22" presetClass="entr" presetSubtype="8" fill="hold" nodeType="withEffect">
                                  <p:stCondLst>
                                    <p:cond delay="0"/>
                                  </p:stCondLst>
                                  <p:childTnLst>
                                    <p:set>
                                      <p:cBhvr>
                                        <p:cTn id="189" dur="1" fill="hold">
                                          <p:stCondLst>
                                            <p:cond delay="0"/>
                                          </p:stCondLst>
                                        </p:cTn>
                                        <p:tgtEl>
                                          <p:spTgt spid="9"/>
                                        </p:tgtEl>
                                        <p:attrNameLst>
                                          <p:attrName>style.visibility</p:attrName>
                                        </p:attrNameLst>
                                      </p:cBhvr>
                                      <p:to>
                                        <p:strVal val="visible"/>
                                      </p:to>
                                    </p:set>
                                    <p:animEffect transition="in" filter="wipe(left)">
                                      <p:cBhvr>
                                        <p:cTn id="190" dur="500"/>
                                        <p:tgtEl>
                                          <p:spTgt spid="9"/>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anim calcmode="lin" valueType="num">
                                      <p:cBhvr>
                                        <p:cTn id="193" dur="500" fill="hold"/>
                                        <p:tgtEl>
                                          <p:spTgt spid="47"/>
                                        </p:tgtEl>
                                        <p:attrNameLst>
                                          <p:attrName>ppt_w</p:attrName>
                                        </p:attrNameLst>
                                      </p:cBhvr>
                                      <p:tavLst>
                                        <p:tav tm="0">
                                          <p:val>
                                            <p:fltVal val="0"/>
                                          </p:val>
                                        </p:tav>
                                        <p:tav tm="100000">
                                          <p:val>
                                            <p:strVal val="#ppt_w"/>
                                          </p:val>
                                        </p:tav>
                                      </p:tavLst>
                                    </p:anim>
                                    <p:anim calcmode="lin" valueType="num">
                                      <p:cBhvr>
                                        <p:cTn id="194" dur="500" fill="hold"/>
                                        <p:tgtEl>
                                          <p:spTgt spid="47"/>
                                        </p:tgtEl>
                                        <p:attrNameLst>
                                          <p:attrName>ppt_h</p:attrName>
                                        </p:attrNameLst>
                                      </p:cBhvr>
                                      <p:tavLst>
                                        <p:tav tm="0">
                                          <p:val>
                                            <p:fltVal val="0"/>
                                          </p:val>
                                        </p:tav>
                                        <p:tav tm="100000">
                                          <p:val>
                                            <p:strVal val="#ppt_h"/>
                                          </p:val>
                                        </p:tav>
                                      </p:tavLst>
                                    </p:anim>
                                    <p:animEffect transition="in" filter="fade">
                                      <p:cBhvr>
                                        <p:cTn id="195" dur="500"/>
                                        <p:tgtEl>
                                          <p:spTgt spid="47"/>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 calcmode="lin" valueType="num">
                                      <p:cBhvr>
                                        <p:cTn id="198" dur="500" fill="hold"/>
                                        <p:tgtEl>
                                          <p:spTgt spid="48"/>
                                        </p:tgtEl>
                                        <p:attrNameLst>
                                          <p:attrName>ppt_w</p:attrName>
                                        </p:attrNameLst>
                                      </p:cBhvr>
                                      <p:tavLst>
                                        <p:tav tm="0">
                                          <p:val>
                                            <p:fltVal val="0"/>
                                          </p:val>
                                        </p:tav>
                                        <p:tav tm="100000">
                                          <p:val>
                                            <p:strVal val="#ppt_w"/>
                                          </p:val>
                                        </p:tav>
                                      </p:tavLst>
                                    </p:anim>
                                    <p:anim calcmode="lin" valueType="num">
                                      <p:cBhvr>
                                        <p:cTn id="199" dur="500" fill="hold"/>
                                        <p:tgtEl>
                                          <p:spTgt spid="48"/>
                                        </p:tgtEl>
                                        <p:attrNameLst>
                                          <p:attrName>ppt_h</p:attrName>
                                        </p:attrNameLst>
                                      </p:cBhvr>
                                      <p:tavLst>
                                        <p:tav tm="0">
                                          <p:val>
                                            <p:fltVal val="0"/>
                                          </p:val>
                                        </p:tav>
                                        <p:tav tm="100000">
                                          <p:val>
                                            <p:strVal val="#ppt_h"/>
                                          </p:val>
                                        </p:tav>
                                      </p:tavLst>
                                    </p:anim>
                                    <p:animEffect transition="in" filter="fade">
                                      <p:cBhvr>
                                        <p:cTn id="200" dur="500"/>
                                        <p:tgtEl>
                                          <p:spTgt spid="48"/>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49"/>
                                        </p:tgtEl>
                                        <p:attrNameLst>
                                          <p:attrName>style.visibility</p:attrName>
                                        </p:attrNameLst>
                                      </p:cBhvr>
                                      <p:to>
                                        <p:strVal val="visible"/>
                                      </p:to>
                                    </p:set>
                                    <p:anim calcmode="lin" valueType="num">
                                      <p:cBhvr>
                                        <p:cTn id="203" dur="500" fill="hold"/>
                                        <p:tgtEl>
                                          <p:spTgt spid="49"/>
                                        </p:tgtEl>
                                        <p:attrNameLst>
                                          <p:attrName>ppt_w</p:attrName>
                                        </p:attrNameLst>
                                      </p:cBhvr>
                                      <p:tavLst>
                                        <p:tav tm="0">
                                          <p:val>
                                            <p:fltVal val="0"/>
                                          </p:val>
                                        </p:tav>
                                        <p:tav tm="100000">
                                          <p:val>
                                            <p:strVal val="#ppt_w"/>
                                          </p:val>
                                        </p:tav>
                                      </p:tavLst>
                                    </p:anim>
                                    <p:anim calcmode="lin" valueType="num">
                                      <p:cBhvr>
                                        <p:cTn id="204" dur="500" fill="hold"/>
                                        <p:tgtEl>
                                          <p:spTgt spid="49"/>
                                        </p:tgtEl>
                                        <p:attrNameLst>
                                          <p:attrName>ppt_h</p:attrName>
                                        </p:attrNameLst>
                                      </p:cBhvr>
                                      <p:tavLst>
                                        <p:tav tm="0">
                                          <p:val>
                                            <p:fltVal val="0"/>
                                          </p:val>
                                        </p:tav>
                                        <p:tav tm="100000">
                                          <p:val>
                                            <p:strVal val="#ppt_h"/>
                                          </p:val>
                                        </p:tav>
                                      </p:tavLst>
                                    </p:anim>
                                    <p:animEffect transition="in" filter="fade">
                                      <p:cBhvr>
                                        <p:cTn id="205" dur="500"/>
                                        <p:tgtEl>
                                          <p:spTgt spid="49"/>
                                        </p:tgtEl>
                                      </p:cBhvr>
                                    </p:animEffect>
                                  </p:childTnLst>
                                </p:cTn>
                              </p:par>
                              <p:par>
                                <p:cTn id="206" presetID="22" presetClass="entr" presetSubtype="1" fill="hold" nodeType="with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wipe(up)">
                                      <p:cBhvr>
                                        <p:cTn id="208" dur="500"/>
                                        <p:tgtEl>
                                          <p:spTgt spid="50"/>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51"/>
                                        </p:tgtEl>
                                        <p:attrNameLst>
                                          <p:attrName>style.visibility</p:attrName>
                                        </p:attrNameLst>
                                      </p:cBhvr>
                                      <p:to>
                                        <p:strVal val="visible"/>
                                      </p:to>
                                    </p:set>
                                    <p:anim calcmode="lin" valueType="num">
                                      <p:cBhvr>
                                        <p:cTn id="211" dur="500" fill="hold"/>
                                        <p:tgtEl>
                                          <p:spTgt spid="51"/>
                                        </p:tgtEl>
                                        <p:attrNameLst>
                                          <p:attrName>ppt_w</p:attrName>
                                        </p:attrNameLst>
                                      </p:cBhvr>
                                      <p:tavLst>
                                        <p:tav tm="0">
                                          <p:val>
                                            <p:fltVal val="0"/>
                                          </p:val>
                                        </p:tav>
                                        <p:tav tm="100000">
                                          <p:val>
                                            <p:strVal val="#ppt_w"/>
                                          </p:val>
                                        </p:tav>
                                      </p:tavLst>
                                    </p:anim>
                                    <p:anim calcmode="lin" valueType="num">
                                      <p:cBhvr>
                                        <p:cTn id="212" dur="500" fill="hold"/>
                                        <p:tgtEl>
                                          <p:spTgt spid="51"/>
                                        </p:tgtEl>
                                        <p:attrNameLst>
                                          <p:attrName>ppt_h</p:attrName>
                                        </p:attrNameLst>
                                      </p:cBhvr>
                                      <p:tavLst>
                                        <p:tav tm="0">
                                          <p:val>
                                            <p:fltVal val="0"/>
                                          </p:val>
                                        </p:tav>
                                        <p:tav tm="100000">
                                          <p:val>
                                            <p:strVal val="#ppt_h"/>
                                          </p:val>
                                        </p:tav>
                                      </p:tavLst>
                                    </p:anim>
                                    <p:animEffect transition="in" filter="fade">
                                      <p:cBhvr>
                                        <p:cTn id="213" dur="500"/>
                                        <p:tgtEl>
                                          <p:spTgt spid="51"/>
                                        </p:tgtEl>
                                      </p:cBhvr>
                                    </p:animEffect>
                                  </p:childTnLst>
                                </p:cTn>
                              </p:par>
                            </p:childTnLst>
                          </p:cTn>
                        </p:par>
                        <p:par>
                          <p:cTn id="214" fill="hold">
                            <p:stCondLst>
                              <p:cond delay="4500"/>
                            </p:stCondLst>
                            <p:childTnLst>
                              <p:par>
                                <p:cTn id="215" presetID="53" presetClass="entr" presetSubtype="16" fill="hold" grpId="0" nodeType="after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500" fill="hold"/>
                                        <p:tgtEl>
                                          <p:spTgt spid="46"/>
                                        </p:tgtEl>
                                        <p:attrNameLst>
                                          <p:attrName>ppt_w</p:attrName>
                                        </p:attrNameLst>
                                      </p:cBhvr>
                                      <p:tavLst>
                                        <p:tav tm="0">
                                          <p:val>
                                            <p:fltVal val="0"/>
                                          </p:val>
                                        </p:tav>
                                        <p:tav tm="100000">
                                          <p:val>
                                            <p:strVal val="#ppt_w"/>
                                          </p:val>
                                        </p:tav>
                                      </p:tavLst>
                                    </p:anim>
                                    <p:anim calcmode="lin" valueType="num">
                                      <p:cBhvr>
                                        <p:cTn id="218" dur="500" fill="hold"/>
                                        <p:tgtEl>
                                          <p:spTgt spid="46"/>
                                        </p:tgtEl>
                                        <p:attrNameLst>
                                          <p:attrName>ppt_h</p:attrName>
                                        </p:attrNameLst>
                                      </p:cBhvr>
                                      <p:tavLst>
                                        <p:tav tm="0">
                                          <p:val>
                                            <p:fltVal val="0"/>
                                          </p:val>
                                        </p:tav>
                                        <p:tav tm="100000">
                                          <p:val>
                                            <p:strVal val="#ppt_h"/>
                                          </p:val>
                                        </p:tav>
                                      </p:tavLst>
                                    </p:anim>
                                    <p:animEffect transition="in" filter="fade">
                                      <p:cBhvr>
                                        <p:cTn id="219" dur="500"/>
                                        <p:tgtEl>
                                          <p:spTgt spid="46"/>
                                        </p:tgtEl>
                                      </p:cBhvr>
                                    </p:animEffect>
                                  </p:childTnLst>
                                </p:cTn>
                              </p:par>
                              <p:par>
                                <p:cTn id="220" presetID="47" presetClass="entr" presetSubtype="0" fill="hold" grpId="0" nodeType="with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fade">
                                      <p:cBhvr>
                                        <p:cTn id="222" dur="1000"/>
                                        <p:tgtEl>
                                          <p:spTgt spid="52"/>
                                        </p:tgtEl>
                                      </p:cBhvr>
                                    </p:animEffect>
                                    <p:anim calcmode="lin" valueType="num">
                                      <p:cBhvr>
                                        <p:cTn id="223" dur="1000" fill="hold"/>
                                        <p:tgtEl>
                                          <p:spTgt spid="52"/>
                                        </p:tgtEl>
                                        <p:attrNameLst>
                                          <p:attrName>ppt_x</p:attrName>
                                        </p:attrNameLst>
                                      </p:cBhvr>
                                      <p:tavLst>
                                        <p:tav tm="0">
                                          <p:val>
                                            <p:strVal val="#ppt_x"/>
                                          </p:val>
                                        </p:tav>
                                        <p:tav tm="100000">
                                          <p:val>
                                            <p:strVal val="#ppt_x"/>
                                          </p:val>
                                        </p:tav>
                                      </p:tavLst>
                                    </p:anim>
                                    <p:anim calcmode="lin" valueType="num">
                                      <p:cBhvr>
                                        <p:cTn id="224" dur="1000" fill="hold"/>
                                        <p:tgtEl>
                                          <p:spTgt spid="5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anim calcmode="lin" valueType="num">
                                      <p:cBhvr>
                                        <p:cTn id="228" dur="500" fill="hold"/>
                                        <p:tgtEl>
                                          <p:spTgt spid="53"/>
                                        </p:tgtEl>
                                        <p:attrNameLst>
                                          <p:attrName>ppt_x</p:attrName>
                                        </p:attrNameLst>
                                      </p:cBhvr>
                                      <p:tavLst>
                                        <p:tav tm="0">
                                          <p:val>
                                            <p:strVal val="#ppt_x"/>
                                          </p:val>
                                        </p:tav>
                                        <p:tav tm="100000">
                                          <p:val>
                                            <p:strVal val="#ppt_x"/>
                                          </p:val>
                                        </p:tav>
                                      </p:tavLst>
                                    </p:anim>
                                    <p:anim calcmode="lin" valueType="num">
                                      <p:cBhvr>
                                        <p:cTn id="229" dur="500" fill="hold"/>
                                        <p:tgtEl>
                                          <p:spTgt spid="53"/>
                                        </p:tgtEl>
                                        <p:attrNameLst>
                                          <p:attrName>ppt_y</p:attrName>
                                        </p:attrNameLst>
                                      </p:cBhvr>
                                      <p:tavLst>
                                        <p:tav tm="0">
                                          <p:val>
                                            <p:strVal val="#ppt_y+.1"/>
                                          </p:val>
                                        </p:tav>
                                        <p:tav tm="100000">
                                          <p:val>
                                            <p:strVal val="#ppt_y"/>
                                          </p:val>
                                        </p:tav>
                                      </p:tavLst>
                                    </p:anim>
                                  </p:childTnLst>
                                </p:cTn>
                              </p:par>
                            </p:childTnLst>
                          </p:cTn>
                        </p:par>
                        <p:par>
                          <p:cTn id="230" fill="hold">
                            <p:stCondLst>
                              <p:cond delay="5500"/>
                            </p:stCondLst>
                            <p:childTnLst>
                              <p:par>
                                <p:cTn id="231" presetID="22" presetClass="entr" presetSubtype="8" fill="hold" nodeType="after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left)">
                                      <p:cBhvr>
                                        <p:cTn id="233" dur="500"/>
                                        <p:tgtEl>
                                          <p:spTgt spid="56"/>
                                        </p:tgtEl>
                                      </p:cBhvr>
                                    </p:animEffect>
                                  </p:childTnLst>
                                </p:cTn>
                              </p:par>
                            </p:childTnLst>
                          </p:cTn>
                        </p:par>
                        <p:par>
                          <p:cTn id="234" fill="hold">
                            <p:stCondLst>
                              <p:cond delay="6000"/>
                            </p:stCondLst>
                            <p:childTnLst>
                              <p:par>
                                <p:cTn id="235" presetID="22" presetClass="entr" presetSubtype="8" fill="hold" nodeType="afterEffect">
                                  <p:stCondLst>
                                    <p:cond delay="0"/>
                                  </p:stCondLst>
                                  <p:childTnLst>
                                    <p:set>
                                      <p:cBhvr>
                                        <p:cTn id="236" dur="1" fill="hold">
                                          <p:stCondLst>
                                            <p:cond delay="0"/>
                                          </p:stCondLst>
                                        </p:cTn>
                                        <p:tgtEl>
                                          <p:spTgt spid="10"/>
                                        </p:tgtEl>
                                        <p:attrNameLst>
                                          <p:attrName>style.visibility</p:attrName>
                                        </p:attrNameLst>
                                      </p:cBhvr>
                                      <p:to>
                                        <p:strVal val="visible"/>
                                      </p:to>
                                    </p:set>
                                    <p:animEffect transition="in" filter="wipe(left)">
                                      <p:cBhvr>
                                        <p:cTn id="2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p:bldP spid="21" grpId="0"/>
      <p:bldP spid="22" grpId="0" animBg="1"/>
      <p:bldP spid="23" grpId="0" animBg="1"/>
      <p:bldP spid="24" grpId="0" animBg="1"/>
      <p:bldP spid="25" grpId="0" animBg="1"/>
      <p:bldP spid="27" grpId="0" animBg="1"/>
      <p:bldP spid="28" grpId="0"/>
      <p:bldP spid="29" grpId="0"/>
      <p:bldP spid="30" grpId="0" animBg="1"/>
      <p:bldP spid="31" grpId="0" animBg="1"/>
      <p:bldP spid="32" grpId="0" animBg="1"/>
      <p:bldP spid="33" grpId="0" animBg="1"/>
      <p:bldP spid="35" grpId="0" animBg="1"/>
      <p:bldP spid="36" grpId="0"/>
      <p:bldP spid="37" grpId="0"/>
      <p:bldP spid="38" grpId="0" animBg="1"/>
      <p:bldP spid="39" grpId="0" animBg="1"/>
      <p:bldP spid="40" grpId="0" animBg="1"/>
      <p:bldP spid="41" grpId="0" animBg="1"/>
      <p:bldP spid="43" grpId="0" animBg="1"/>
      <p:bldP spid="44" grpId="0"/>
      <p:bldP spid="45" grpId="0"/>
      <p:bldP spid="46" grpId="0" animBg="1"/>
      <p:bldP spid="47" grpId="0" animBg="1"/>
      <p:bldP spid="48" grpId="0" animBg="1"/>
      <p:bldP spid="49" grpId="0" animBg="1"/>
      <p:bldP spid="51" grpId="0" animBg="1"/>
      <p:bldP spid="52" grpId="0"/>
      <p:bldP spid="5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110</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xmlns="">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11"/>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791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45</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2667000" y="0"/>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6" name="Szöveg helye 14">
            <a:extLst>
              <a:ext uri="{FF2B5EF4-FFF2-40B4-BE49-F238E27FC236}">
                <a16:creationId xmlns:a16="http://schemas.microsoft.com/office/drawing/2014/main" id="{37313C20-0B20-4AC8-9D29-C30FAC704127}"/>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9928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nodeType="withEffect">
                                  <p:stCondLst>
                                    <p:cond delay="0"/>
                                  </p:stCondLst>
                                  <p:childTnLst>
                                    <p:animMotion origin="layout" path="M -0.00117 0 L 0.34805 -0.29259 " pathEditMode="relative" rAng="0" ptsTypes="AA">
                                      <p:cBhvr>
                                        <p:cTn id="6" dur="1000" fill="hold"/>
                                        <p:tgtEl>
                                          <p:spTgt spid="15"/>
                                        </p:tgtEl>
                                        <p:attrNameLst>
                                          <p:attrName>ppt_x</p:attrName>
                                          <p:attrName>ppt_y</p:attrName>
                                        </p:attrNameLst>
                                      </p:cBhvr>
                                      <p:rCtr x="17461" y="-14630"/>
                                    </p:animMotion>
                                  </p:childTnLst>
                                </p:cTn>
                              </p:par>
                              <p:par>
                                <p:cTn id="7" presetID="6" presetClass="emph" presetSubtype="0" fill="hold" nodeType="withEffect">
                                  <p:stCondLst>
                                    <p:cond delay="0"/>
                                  </p:stCondLst>
                                  <p:childTnLst>
                                    <p:animScale>
                                      <p:cBhvr>
                                        <p:cTn id="8" dur="1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xmlns="">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6"/>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xmlns="">
          <p:pic>
            <p:nvPicPr>
              <p:cNvPr id="4" name="Dia nagyítása 3" descr="IO">
                <a:hlinkClick r:id="rId10"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xmlns="">
          <p:pic>
            <p:nvPicPr>
              <p:cNvPr id="10" name="Dia nagyítása 9">
                <a:hlinkClick r:id="rId13"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2" name="Dia nagyítása 11">
                <a:hlinkClick r:id="rId16"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6" name="Dia nagyítása 15">
                <a:hlinkClick r:id="rId19"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xmlns:pslz="http://schemas.microsoft.com/office/powerpoint/2016/slidezoom">
        <mc:Choice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xmlns="">
          <p:pic>
            <p:nvPicPr>
              <p:cNvPr id="26" name="Dia nagyítása 25">
                <a:hlinkClick r:id="rId22"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
        <p:nvSpPr>
          <p:cNvPr id="38" name="Szabadkézi sokszög: alakzat 37">
            <a:extLst>
              <a:ext uri="{FF2B5EF4-FFF2-40B4-BE49-F238E27FC236}">
                <a16:creationId xmlns:a16="http://schemas.microsoft.com/office/drawing/2014/main" id="{36F1914A-648C-4C90-BC9B-5B2FECD13ADE}"/>
              </a:ext>
            </a:extLst>
          </p:cNvPr>
          <p:cNvSpPr/>
          <p:nvPr/>
        </p:nvSpPr>
        <p:spPr>
          <a:xfrm>
            <a:off x="3822274" y="178670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Számítást </a:t>
            </a:r>
            <a:r>
              <a:rPr lang="hu-HU" dirty="0">
                <a:solidFill>
                  <a:srgbClr val="FF0000"/>
                </a:solidFill>
              </a:rPr>
              <a:t>nem</a:t>
            </a:r>
            <a:r>
              <a:rPr lang="hu-HU" dirty="0">
                <a:solidFill>
                  <a:schemeClr val="tx1"/>
                </a:solidFill>
              </a:rPr>
              <a:t> végez</a:t>
            </a:r>
          </a:p>
        </p:txBody>
      </p:sp>
      <p:sp>
        <p:nvSpPr>
          <p:cNvPr id="40" name="Szabadkézi sokszög: alakzat 39">
            <a:extLst>
              <a:ext uri="{FF2B5EF4-FFF2-40B4-BE49-F238E27FC236}">
                <a16:creationId xmlns:a16="http://schemas.microsoft.com/office/drawing/2014/main" id="{10E6586B-E75B-4611-B02D-F3581DA66915}"/>
              </a:ext>
            </a:extLst>
          </p:cNvPr>
          <p:cNvSpPr/>
          <p:nvPr/>
        </p:nvSpPr>
        <p:spPr>
          <a:xfrm>
            <a:off x="3910649" y="176672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err="1">
                <a:solidFill>
                  <a:schemeClr val="tx1"/>
                </a:solidFill>
              </a:rPr>
              <a:t>JMeter</a:t>
            </a:r>
            <a:r>
              <a:rPr lang="hu-HU" dirty="0">
                <a:solidFill>
                  <a:schemeClr val="tx1"/>
                </a:solidFill>
              </a:rPr>
              <a:t> vezérlő</a:t>
            </a:r>
          </a:p>
        </p:txBody>
      </p:sp>
      <p:sp>
        <p:nvSpPr>
          <p:cNvPr id="43" name="Szabadkézi sokszög: alakzat 42">
            <a:extLst>
              <a:ext uri="{FF2B5EF4-FFF2-40B4-BE49-F238E27FC236}">
                <a16:creationId xmlns:a16="http://schemas.microsoft.com/office/drawing/2014/main" id="{984585D4-1B7C-4B2B-B34C-1BE5C5883105}"/>
              </a:ext>
            </a:extLst>
          </p:cNvPr>
          <p:cNvSpPr/>
          <p:nvPr/>
        </p:nvSpPr>
        <p:spPr>
          <a:xfrm>
            <a:off x="620116"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Semmilyen számítást nem hajt végre csak ütemezi a szervernek küldendő feladatokat</a:t>
            </a:r>
          </a:p>
        </p:txBody>
      </p:sp>
      <p:sp>
        <p:nvSpPr>
          <p:cNvPr id="44" name="Szabadkézi sokszög: alakzat 43">
            <a:extLst>
              <a:ext uri="{FF2B5EF4-FFF2-40B4-BE49-F238E27FC236}">
                <a16:creationId xmlns:a16="http://schemas.microsoft.com/office/drawing/2014/main" id="{9D9E2044-107E-4F6E-BEC2-94C233A37555}"/>
              </a:ext>
            </a:extLst>
          </p:cNvPr>
          <p:cNvSpPr/>
          <p:nvPr/>
        </p:nvSpPr>
        <p:spPr>
          <a:xfrm>
            <a:off x="708491"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sp>
        <p:nvSpPr>
          <p:cNvPr id="46" name="Szabadkézi sokszög: alakzat 45">
            <a:extLst>
              <a:ext uri="{FF2B5EF4-FFF2-40B4-BE49-F238E27FC236}">
                <a16:creationId xmlns:a16="http://schemas.microsoft.com/office/drawing/2014/main" id="{28EF01B8-3901-4659-96BF-64E82B9CC8DD}"/>
              </a:ext>
            </a:extLst>
          </p:cNvPr>
          <p:cNvSpPr/>
          <p:nvPr/>
        </p:nvSpPr>
        <p:spPr>
          <a:xfrm>
            <a:off x="620116" y="50615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Másodsorban Naplózza a kiadott kéréseket és a Beérkező válaszokat</a:t>
            </a:r>
          </a:p>
        </p:txBody>
      </p:sp>
      <p:sp>
        <p:nvSpPr>
          <p:cNvPr id="47" name="Szabadkézi sokszög: alakzat 46">
            <a:extLst>
              <a:ext uri="{FF2B5EF4-FFF2-40B4-BE49-F238E27FC236}">
                <a16:creationId xmlns:a16="http://schemas.microsoft.com/office/drawing/2014/main" id="{F02371EC-0F05-4795-AE1B-F75384193E1C}"/>
              </a:ext>
            </a:extLst>
          </p:cNvPr>
          <p:cNvSpPr/>
          <p:nvPr/>
        </p:nvSpPr>
        <p:spPr>
          <a:xfrm>
            <a:off x="708491" y="504151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naplózó</a:t>
            </a:r>
          </a:p>
        </p:txBody>
      </p:sp>
      <p:pic>
        <p:nvPicPr>
          <p:cNvPr id="8" name="Kép 7" descr="A képen szöveg, aláírás látható&#10;&#10;Automatikusan generált leírás">
            <a:extLst>
              <a:ext uri="{FF2B5EF4-FFF2-40B4-BE49-F238E27FC236}">
                <a16:creationId xmlns:a16="http://schemas.microsoft.com/office/drawing/2014/main" id="{918B2C08-3940-4D40-92C5-A52F9F65B41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50227" y="4790885"/>
            <a:ext cx="1219048" cy="1219048"/>
          </a:xfrm>
          <a:prstGeom prst="rect">
            <a:avLst/>
          </a:prstGeom>
        </p:spPr>
      </p:pic>
      <p:pic>
        <p:nvPicPr>
          <p:cNvPr id="49" name="Kép 48">
            <a:extLst>
              <a:ext uri="{FF2B5EF4-FFF2-40B4-BE49-F238E27FC236}">
                <a16:creationId xmlns:a16="http://schemas.microsoft.com/office/drawing/2014/main" id="{D268EA94-FCF1-45A0-9F20-CDAA49466EF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925344" y="-1901641"/>
            <a:ext cx="6858000" cy="6858000"/>
          </a:xfrm>
          <a:prstGeom prst="rect">
            <a:avLst/>
          </a:prstGeom>
        </p:spPr>
      </p:pic>
      <p:pic>
        <p:nvPicPr>
          <p:cNvPr id="50" name="Kép 49" descr="A képen szöveg látható&#10;&#10;Automatikusan generált leírás">
            <a:extLst>
              <a:ext uri="{FF2B5EF4-FFF2-40B4-BE49-F238E27FC236}">
                <a16:creationId xmlns:a16="http://schemas.microsoft.com/office/drawing/2014/main" id="{66875429-2ABC-44C8-BD83-1B45D6AFFDF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66002" y="866730"/>
            <a:ext cx="3028950" cy="1514475"/>
          </a:xfrm>
          <a:prstGeom prst="rect">
            <a:avLst/>
          </a:prstGeom>
        </p:spPr>
      </p:pic>
      <p:sp>
        <p:nvSpPr>
          <p:cNvPr id="51" name="Szöveg helye 14">
            <a:extLst>
              <a:ext uri="{FF2B5EF4-FFF2-40B4-BE49-F238E27FC236}">
                <a16:creationId xmlns:a16="http://schemas.microsoft.com/office/drawing/2014/main" id="{AD227805-DA49-4BCD-A8F9-96335B178673}"/>
              </a:ext>
            </a:extLst>
          </p:cNvPr>
          <p:cNvSpPr txBox="1">
            <a:spLocks/>
          </p:cNvSpPr>
          <p:nvPr/>
        </p:nvSpPr>
        <p:spPr>
          <a:xfrm>
            <a:off x="7831536" y="440966"/>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52" name="Kép 51">
            <a:extLst>
              <a:ext uri="{FF2B5EF4-FFF2-40B4-BE49-F238E27FC236}">
                <a16:creationId xmlns:a16="http://schemas.microsoft.com/office/drawing/2014/main" id="{0CCF7469-DFEE-47B7-A332-8A8B93607B2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31305" y="405432"/>
            <a:ext cx="1034283" cy="1805925"/>
          </a:xfrm>
          <a:prstGeom prst="rect">
            <a:avLst/>
          </a:prstGeom>
        </p:spPr>
      </p:pic>
      <p:pic>
        <p:nvPicPr>
          <p:cNvPr id="53" name="Kép 52">
            <a:extLst>
              <a:ext uri="{FF2B5EF4-FFF2-40B4-BE49-F238E27FC236}">
                <a16:creationId xmlns:a16="http://schemas.microsoft.com/office/drawing/2014/main" id="{DE2B6172-6241-40D5-98C9-D0F8E30B33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489623" y="2086722"/>
            <a:ext cx="2039795" cy="761168"/>
          </a:xfrm>
          <a:prstGeom prst="rect">
            <a:avLst/>
          </a:prstGeom>
        </p:spPr>
      </p:pic>
      <p:sp>
        <p:nvSpPr>
          <p:cNvPr id="54" name="Szabadkézi sokszög: alakzat 53">
            <a:extLst>
              <a:ext uri="{FF2B5EF4-FFF2-40B4-BE49-F238E27FC236}">
                <a16:creationId xmlns:a16="http://schemas.microsoft.com/office/drawing/2014/main" id="{9BD11F72-A84F-4762-B103-E5B1FE35C3D7}"/>
              </a:ext>
            </a:extLst>
          </p:cNvPr>
          <p:cNvSpPr/>
          <p:nvPr/>
        </p:nvSpPr>
        <p:spPr>
          <a:xfrm>
            <a:off x="5792236" y="44117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Végzi a feladatok végrehajtását</a:t>
            </a:r>
          </a:p>
        </p:txBody>
      </p:sp>
      <p:sp>
        <p:nvSpPr>
          <p:cNvPr id="55" name="Szabadkézi sokszög: alakzat 54">
            <a:extLst>
              <a:ext uri="{FF2B5EF4-FFF2-40B4-BE49-F238E27FC236}">
                <a16:creationId xmlns:a16="http://schemas.microsoft.com/office/drawing/2014/main" id="{FA58C694-458B-4714-B333-87D2CFBD72B4}"/>
              </a:ext>
            </a:extLst>
          </p:cNvPr>
          <p:cNvSpPr/>
          <p:nvPr/>
        </p:nvSpPr>
        <p:spPr>
          <a:xfrm>
            <a:off x="5880611" y="4211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solidFill>
                  <a:schemeClr val="tx1"/>
                </a:solidFill>
              </a:rPr>
              <a:t>Web Server</a:t>
            </a:r>
          </a:p>
        </p:txBody>
      </p:sp>
      <p:grpSp>
        <p:nvGrpSpPr>
          <p:cNvPr id="13" name="Csoportba foglalás 12">
            <a:extLst>
              <a:ext uri="{FF2B5EF4-FFF2-40B4-BE49-F238E27FC236}">
                <a16:creationId xmlns:a16="http://schemas.microsoft.com/office/drawing/2014/main" id="{7DE2D012-8DF9-49E6-AB0D-0EE3919AB731}"/>
              </a:ext>
            </a:extLst>
          </p:cNvPr>
          <p:cNvGrpSpPr/>
          <p:nvPr/>
        </p:nvGrpSpPr>
        <p:grpSpPr>
          <a:xfrm>
            <a:off x="8427618" y="2256846"/>
            <a:ext cx="2403687" cy="1546677"/>
            <a:chOff x="9304901" y="3106283"/>
            <a:chExt cx="2403687" cy="1546677"/>
          </a:xfrm>
        </p:grpSpPr>
        <p:pic>
          <p:nvPicPr>
            <p:cNvPr id="56" name="Kép 55">
              <a:extLst>
                <a:ext uri="{FF2B5EF4-FFF2-40B4-BE49-F238E27FC236}">
                  <a16:creationId xmlns:a16="http://schemas.microsoft.com/office/drawing/2014/main" id="{537C93FD-89E5-4231-8800-3DC6B5411C6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11" name="Kép 10">
              <a:extLst>
                <a:ext uri="{FF2B5EF4-FFF2-40B4-BE49-F238E27FC236}">
                  <a16:creationId xmlns:a16="http://schemas.microsoft.com/office/drawing/2014/main" id="{3C7A02F4-E852-4EE0-9040-AFD7603DD46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59" name="Kép 58">
              <a:extLst>
                <a:ext uri="{FF2B5EF4-FFF2-40B4-BE49-F238E27FC236}">
                  <a16:creationId xmlns:a16="http://schemas.microsoft.com/office/drawing/2014/main" id="{DDC29CF8-2B8E-4135-9370-9823AC6C699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58" name="Kép 57">
              <a:extLst>
                <a:ext uri="{FF2B5EF4-FFF2-40B4-BE49-F238E27FC236}">
                  <a16:creationId xmlns:a16="http://schemas.microsoft.com/office/drawing/2014/main" id="{7A65452A-5ABF-4974-8C73-E34138B2AD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1" name="Csoportba foglalás 60">
            <a:extLst>
              <a:ext uri="{FF2B5EF4-FFF2-40B4-BE49-F238E27FC236}">
                <a16:creationId xmlns:a16="http://schemas.microsoft.com/office/drawing/2014/main" id="{9673F785-BF5E-4088-87B1-A229EF45FE35}"/>
              </a:ext>
            </a:extLst>
          </p:cNvPr>
          <p:cNvGrpSpPr/>
          <p:nvPr/>
        </p:nvGrpSpPr>
        <p:grpSpPr>
          <a:xfrm>
            <a:off x="9237842" y="2488924"/>
            <a:ext cx="2403687" cy="1546677"/>
            <a:chOff x="9304901" y="3106283"/>
            <a:chExt cx="2403687" cy="1546677"/>
          </a:xfrm>
        </p:grpSpPr>
        <p:pic>
          <p:nvPicPr>
            <p:cNvPr id="62" name="Kép 61">
              <a:extLst>
                <a:ext uri="{FF2B5EF4-FFF2-40B4-BE49-F238E27FC236}">
                  <a16:creationId xmlns:a16="http://schemas.microsoft.com/office/drawing/2014/main" id="{C9C12C07-4833-4BB5-93BD-7CC77E7ED9C6}"/>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63" name="Kép 62">
              <a:extLst>
                <a:ext uri="{FF2B5EF4-FFF2-40B4-BE49-F238E27FC236}">
                  <a16:creationId xmlns:a16="http://schemas.microsoft.com/office/drawing/2014/main" id="{F9454FDD-7306-4C0D-897E-5486BF04CBB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64" name="Kép 63">
              <a:extLst>
                <a:ext uri="{FF2B5EF4-FFF2-40B4-BE49-F238E27FC236}">
                  <a16:creationId xmlns:a16="http://schemas.microsoft.com/office/drawing/2014/main" id="{AB2B7052-F94A-4E94-9280-DA2601DD59A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66" name="Kép 65">
              <a:extLst>
                <a:ext uri="{FF2B5EF4-FFF2-40B4-BE49-F238E27FC236}">
                  <a16:creationId xmlns:a16="http://schemas.microsoft.com/office/drawing/2014/main" id="{B2C87CAD-1ADC-4340-8AA6-3BD2A25F6FD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8" name="Csoportba foglalás 67">
            <a:extLst>
              <a:ext uri="{FF2B5EF4-FFF2-40B4-BE49-F238E27FC236}">
                <a16:creationId xmlns:a16="http://schemas.microsoft.com/office/drawing/2014/main" id="{0E1D78D3-6108-4315-8501-AC2E87A44C64}"/>
              </a:ext>
            </a:extLst>
          </p:cNvPr>
          <p:cNvGrpSpPr/>
          <p:nvPr/>
        </p:nvGrpSpPr>
        <p:grpSpPr>
          <a:xfrm>
            <a:off x="10289163" y="2397805"/>
            <a:ext cx="2403687" cy="1546677"/>
            <a:chOff x="9304901" y="3106283"/>
            <a:chExt cx="2403687" cy="1546677"/>
          </a:xfrm>
        </p:grpSpPr>
        <p:pic>
          <p:nvPicPr>
            <p:cNvPr id="69" name="Kép 68">
              <a:extLst>
                <a:ext uri="{FF2B5EF4-FFF2-40B4-BE49-F238E27FC236}">
                  <a16:creationId xmlns:a16="http://schemas.microsoft.com/office/drawing/2014/main" id="{87854654-FC88-4D93-860D-1C456D77592D}"/>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70" name="Kép 69">
              <a:extLst>
                <a:ext uri="{FF2B5EF4-FFF2-40B4-BE49-F238E27FC236}">
                  <a16:creationId xmlns:a16="http://schemas.microsoft.com/office/drawing/2014/main" id="{F945FDEF-FCE5-4BA2-BB84-1FA4BCB92C5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71" name="Kép 70">
              <a:extLst>
                <a:ext uri="{FF2B5EF4-FFF2-40B4-BE49-F238E27FC236}">
                  <a16:creationId xmlns:a16="http://schemas.microsoft.com/office/drawing/2014/main" id="{A1B662B2-5333-4CC6-A816-B3FC1222E3F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72" name="Kép 71">
              <a:extLst>
                <a:ext uri="{FF2B5EF4-FFF2-40B4-BE49-F238E27FC236}">
                  <a16:creationId xmlns:a16="http://schemas.microsoft.com/office/drawing/2014/main" id="{69D3077A-9C0C-4BD7-ABD9-FE76F44A3CF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sp>
        <p:nvSpPr>
          <p:cNvPr id="73" name="Szabadkézi sokszög: alakzat 72">
            <a:extLst>
              <a:ext uri="{FF2B5EF4-FFF2-40B4-BE49-F238E27FC236}">
                <a16:creationId xmlns:a16="http://schemas.microsoft.com/office/drawing/2014/main" id="{EED04C85-C114-44D8-8AD3-D2DB0E978929}"/>
              </a:ext>
            </a:extLst>
          </p:cNvPr>
          <p:cNvSpPr/>
          <p:nvPr/>
        </p:nvSpPr>
        <p:spPr>
          <a:xfrm>
            <a:off x="9367399"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a szolgáltatás és a mögötte lévő program ami a bejövő kérések </a:t>
            </a:r>
            <a:r>
              <a:rPr lang="hu-HU" sz="1000" dirty="0" err="1">
                <a:solidFill>
                  <a:schemeClr val="tx1"/>
                </a:solidFill>
                <a:latin typeface="Arial" panose="020B0604020202020204" pitchFamily="34" charset="0"/>
                <a:cs typeface="Arial" panose="020B0604020202020204" pitchFamily="34" charset="0"/>
              </a:rPr>
              <a:t>számí-tását</a:t>
            </a:r>
            <a:r>
              <a:rPr lang="hu-HU" sz="1000" dirty="0">
                <a:solidFill>
                  <a:schemeClr val="tx1"/>
                </a:solidFill>
                <a:latin typeface="Arial" panose="020B0604020202020204" pitchFamily="34" charset="0"/>
                <a:cs typeface="Arial" panose="020B0604020202020204" pitchFamily="34" charset="0"/>
              </a:rPr>
              <a:t> és a kérések kiszolgálását végzi.</a:t>
            </a:r>
          </a:p>
        </p:txBody>
      </p:sp>
      <p:sp>
        <p:nvSpPr>
          <p:cNvPr id="74" name="Szabadkézi sokszög: alakzat 73">
            <a:extLst>
              <a:ext uri="{FF2B5EF4-FFF2-40B4-BE49-F238E27FC236}">
                <a16:creationId xmlns:a16="http://schemas.microsoft.com/office/drawing/2014/main" id="{55B88020-EE7C-4A62-989A-C1B2EB74EC71}"/>
              </a:ext>
            </a:extLst>
          </p:cNvPr>
          <p:cNvSpPr/>
          <p:nvPr/>
        </p:nvSpPr>
        <p:spPr>
          <a:xfrm>
            <a:off x="9455774"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az ami horizontálisan skálázható</a:t>
            </a:r>
          </a:p>
        </p:txBody>
      </p:sp>
      <p:sp>
        <p:nvSpPr>
          <p:cNvPr id="76" name="Szöveg helye 14">
            <a:extLst>
              <a:ext uri="{FF2B5EF4-FFF2-40B4-BE49-F238E27FC236}">
                <a16:creationId xmlns:a16="http://schemas.microsoft.com/office/drawing/2014/main" id="{657362C0-F730-4C2B-BC35-AD421BF27028}"/>
              </a:ext>
            </a:extLst>
          </p:cNvPr>
          <p:cNvSpPr txBox="1">
            <a:spLocks/>
          </p:cNvSpPr>
          <p:nvPr/>
        </p:nvSpPr>
        <p:spPr>
          <a:xfrm>
            <a:off x="5892520" y="3826348"/>
            <a:ext cx="953851" cy="12525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tx1"/>
                </a:solidFill>
                <a:latin typeface="Arial" panose="020B0604020202020204" pitchFamily="34" charset="0"/>
                <a:cs typeface="Arial" panose="020B0604020202020204" pitchFamily="34" charset="0"/>
              </a:rPr>
              <a:t>Teszt</a:t>
            </a:r>
            <a:br>
              <a:rPr lang="hu-HU" sz="2400" dirty="0">
                <a:solidFill>
                  <a:schemeClr val="tx1"/>
                </a:solidFill>
                <a:latin typeface="Arial" panose="020B0604020202020204" pitchFamily="34" charset="0"/>
                <a:cs typeface="Arial" panose="020B0604020202020204" pitchFamily="34" charset="0"/>
              </a:rPr>
            </a:br>
            <a:r>
              <a:rPr lang="hu-HU" sz="3200" dirty="0">
                <a:solidFill>
                  <a:schemeClr val="tx1"/>
                </a:solidFill>
                <a:latin typeface="Arial" panose="020B0604020202020204" pitchFamily="34" charset="0"/>
                <a:cs typeface="Arial" panose="020B0604020202020204" pitchFamily="34" charset="0"/>
              </a:rPr>
              <a:t> </a:t>
            </a:r>
            <a:br>
              <a:rPr lang="hu-HU" sz="2400" dirty="0">
                <a:solidFill>
                  <a:schemeClr val="tx1"/>
                </a:solidFill>
                <a:latin typeface="Arial" panose="020B0604020202020204" pitchFamily="34" charset="0"/>
                <a:cs typeface="Arial" panose="020B0604020202020204" pitchFamily="34" charset="0"/>
              </a:rPr>
            </a:br>
            <a:r>
              <a:rPr lang="hu-HU" sz="2400" dirty="0">
                <a:solidFill>
                  <a:schemeClr val="tx1"/>
                </a:solidFill>
                <a:latin typeface="Arial" panose="020B0604020202020204" pitchFamily="34" charset="0"/>
                <a:cs typeface="Arial" panose="020B0604020202020204" pitchFamily="34" charset="0"/>
              </a:rPr>
              <a:t>esetek</a:t>
            </a:r>
            <a:endParaRPr lang="hu-HU"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58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300"/>
                                        <p:tgtEl>
                                          <p:spTgt spid="13"/>
                                        </p:tgtEl>
                                      </p:cBhvr>
                                    </p:animEffect>
                                  </p:childTnLst>
                                </p:cTn>
                              </p:par>
                              <p:par>
                                <p:cTn id="41" presetID="26" presetClass="emph" presetSubtype="0" fill="hold" nodeType="withEffect">
                                  <p:stCondLst>
                                    <p:cond delay="0"/>
                                  </p:stCondLst>
                                  <p:childTnLst>
                                    <p:animEffect transition="out" filter="fade">
                                      <p:cBhvr>
                                        <p:cTn id="42" dur="200" tmFilter="0, 0; .2, .5; .8, .5; 1, 0"/>
                                        <p:tgtEl>
                                          <p:spTgt spid="13"/>
                                        </p:tgtEl>
                                      </p:cBhvr>
                                    </p:animEffect>
                                    <p:animScale>
                                      <p:cBhvr>
                                        <p:cTn id="43" dur="100" autoRev="1" fill="hold"/>
                                        <p:tgtEl>
                                          <p:spTgt spid="13"/>
                                        </p:tgtEl>
                                      </p:cBhvr>
                                      <p:by x="105000" y="105000"/>
                                    </p:animScale>
                                  </p:childTnLst>
                                </p:cTn>
                              </p:par>
                              <p:par>
                                <p:cTn id="44" presetID="6" presetClass="emph" presetSubtype="0" fill="hold" nodeType="withEffect">
                                  <p:stCondLst>
                                    <p:cond delay="0"/>
                                  </p:stCondLst>
                                  <p:childTnLst>
                                    <p:animScale>
                                      <p:cBhvr>
                                        <p:cTn id="45" dur="200" fill="hold"/>
                                        <p:tgtEl>
                                          <p:spTgt spid="13"/>
                                        </p:tgtEl>
                                      </p:cBhvr>
                                      <p:by x="50000" y="50000"/>
                                    </p:animScale>
                                  </p:childTnLst>
                                </p:cTn>
                              </p:par>
                              <p:par>
                                <p:cTn id="46" presetID="10" presetClass="entr" presetSubtype="0" fill="hold" nodeType="withEffect">
                                  <p:stCondLst>
                                    <p:cond delay="1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300"/>
                                        <p:tgtEl>
                                          <p:spTgt spid="61"/>
                                        </p:tgtEl>
                                      </p:cBhvr>
                                    </p:animEffect>
                                  </p:childTnLst>
                                </p:cTn>
                              </p:par>
                              <p:par>
                                <p:cTn id="49" presetID="26" presetClass="emph" presetSubtype="0" fill="hold" nodeType="withEffect">
                                  <p:stCondLst>
                                    <p:cond delay="100"/>
                                  </p:stCondLst>
                                  <p:childTnLst>
                                    <p:animEffect transition="out" filter="fade">
                                      <p:cBhvr>
                                        <p:cTn id="50" dur="200" tmFilter="0, 0; .2, .5; .8, .5; 1, 0"/>
                                        <p:tgtEl>
                                          <p:spTgt spid="61"/>
                                        </p:tgtEl>
                                      </p:cBhvr>
                                    </p:animEffect>
                                    <p:animScale>
                                      <p:cBhvr>
                                        <p:cTn id="51" dur="100" autoRev="1" fill="hold"/>
                                        <p:tgtEl>
                                          <p:spTgt spid="61"/>
                                        </p:tgtEl>
                                      </p:cBhvr>
                                      <p:by x="105000" y="105000"/>
                                    </p:animScale>
                                  </p:childTnLst>
                                </p:cTn>
                              </p:par>
                              <p:par>
                                <p:cTn id="52" presetID="6" presetClass="emph" presetSubtype="0" fill="hold" nodeType="withEffect">
                                  <p:stCondLst>
                                    <p:cond delay="100"/>
                                  </p:stCondLst>
                                  <p:childTnLst>
                                    <p:animScale>
                                      <p:cBhvr>
                                        <p:cTn id="53" dur="200" fill="hold"/>
                                        <p:tgtEl>
                                          <p:spTgt spid="61"/>
                                        </p:tgtEl>
                                      </p:cBhvr>
                                      <p:by x="50000" y="50000"/>
                                    </p:animScale>
                                  </p:childTnLst>
                                </p:cTn>
                              </p:par>
                              <p:par>
                                <p:cTn id="54" presetID="10" presetClass="entr" presetSubtype="0" fill="hold"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6" presetClass="emph" presetSubtype="0" fill="hold" nodeType="withEffect">
                                  <p:stCondLst>
                                    <p:cond delay="200"/>
                                  </p:stCondLst>
                                  <p:childTnLst>
                                    <p:animEffect transition="out" filter="fade">
                                      <p:cBhvr>
                                        <p:cTn id="58" dur="200" tmFilter="0, 0; .2, .5; .8, .5; 1, 0"/>
                                        <p:tgtEl>
                                          <p:spTgt spid="68"/>
                                        </p:tgtEl>
                                      </p:cBhvr>
                                    </p:animEffect>
                                    <p:animScale>
                                      <p:cBhvr>
                                        <p:cTn id="59" dur="100" autoRev="1" fill="hold"/>
                                        <p:tgtEl>
                                          <p:spTgt spid="68"/>
                                        </p:tgtEl>
                                      </p:cBhvr>
                                      <p:by x="105000" y="105000"/>
                                    </p:animScale>
                                  </p:childTnLst>
                                </p:cTn>
                              </p:par>
                              <p:par>
                                <p:cTn id="60" presetID="6" presetClass="emph" presetSubtype="0" fill="hold" nodeType="withEffect">
                                  <p:stCondLst>
                                    <p:cond delay="200"/>
                                  </p:stCondLst>
                                  <p:childTnLst>
                                    <p:animScale>
                                      <p:cBhvr>
                                        <p:cTn id="61" dur="200" fill="hold"/>
                                        <p:tgtEl>
                                          <p:spTgt spid="68"/>
                                        </p:tgtEl>
                                      </p:cBhvr>
                                      <p:by x="50000" y="50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3.75E-6 2.59259E-6 L 0.10743 -0.06412 " pathEditMode="relative" rAng="0" ptsTypes="AA">
                                      <p:cBhvr>
                                        <p:cTn id="72" dur="1100" fill="hold"/>
                                        <p:tgtEl>
                                          <p:spTgt spid="21"/>
                                        </p:tgtEl>
                                        <p:attrNameLst>
                                          <p:attrName>ppt_x</p:attrName>
                                          <p:attrName>ppt_y</p:attrName>
                                        </p:attrNameLst>
                                      </p:cBhvr>
                                      <p:rCtr x="5365" y="-3218"/>
                                    </p:animMotion>
                                  </p:childTnLst>
                                </p:cTn>
                              </p:par>
                            </p:childTnLst>
                          </p:cTn>
                        </p:par>
                        <p:par>
                          <p:cTn id="73" fill="hold">
                            <p:stCondLst>
                              <p:cond delay="1100"/>
                            </p:stCondLst>
                            <p:childTnLst>
                              <p:par>
                                <p:cTn id="74" presetID="26" presetClass="emph" presetSubtype="0" fill="hold" nodeType="afterEffect">
                                  <p:stCondLst>
                                    <p:cond delay="0"/>
                                  </p:stCondLst>
                                  <p:childTnLst>
                                    <p:animEffect transition="out" filter="fade">
                                      <p:cBhvr>
                                        <p:cTn id="75" dur="500" tmFilter="0, 0; .2, .5; .8, .5; 1, 0"/>
                                        <p:tgtEl>
                                          <p:spTgt spid="21"/>
                                        </p:tgtEl>
                                      </p:cBhvr>
                                    </p:animEffect>
                                    <p:animScale>
                                      <p:cBhvr>
                                        <p:cTn id="76" dur="250" autoRev="1" fill="hold"/>
                                        <p:tgtEl>
                                          <p:spTgt spid="21"/>
                                        </p:tgtEl>
                                      </p:cBhvr>
                                      <p:by x="105000" y="105000"/>
                                    </p:animScale>
                                  </p:childTnLst>
                                </p:cTn>
                              </p:par>
                            </p:childTnLst>
                          </p:cTn>
                        </p:par>
                        <p:par>
                          <p:cTn id="77" fill="hold">
                            <p:stCondLst>
                              <p:cond delay="1600"/>
                            </p:stCondLst>
                            <p:childTnLst>
                              <p:par>
                                <p:cTn id="78" presetID="10" presetClass="exit" presetSubtype="0" fill="hold" nodeType="after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3" grpId="0" animBg="1"/>
      <p:bldP spid="44" grpId="0" animBg="1"/>
      <p:bldP spid="46" grpId="0" animBg="1"/>
      <p:bldP spid="47" grpId="0" animBg="1"/>
      <p:bldP spid="54" grpId="0" animBg="1"/>
      <p:bldP spid="55" grpId="0" animBg="1"/>
      <p:bldP spid="73" grpId="0" animBg="1"/>
      <p:bldP spid="7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xmlns:pslz="http://schemas.microsoft.com/office/powerpoint/2016/slidezoom">
        <mc:Choice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6"/>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xmlns:pslz="http://schemas.microsoft.com/office/powerpoint/2016/slidezoom">
        <mc:Choice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8"/>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3106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Download</a:t>
            </a:r>
            <a:r>
              <a:rPr lang="hu-HU" sz="2400" dirty="0">
                <a:solidFill>
                  <a:schemeClr val="bg1"/>
                </a:solidFill>
                <a:latin typeface="Arial" panose="020B0604020202020204" pitchFamily="34" charset="0"/>
                <a:cs typeface="Arial" panose="020B0604020202020204" pitchFamily="34" charset="0"/>
              </a:rPr>
              <a:t> a teszteket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következőképen oldottam meg.</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pic>
        <p:nvPicPr>
          <p:cNvPr id="17" name="Kép 16">
            <a:extLst>
              <a:ext uri="{FF2B5EF4-FFF2-40B4-BE49-F238E27FC236}">
                <a16:creationId xmlns:a16="http://schemas.microsoft.com/office/drawing/2014/main" id="{0CDF8473-477E-4E77-A4E3-B3786BA51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397" y="2526038"/>
            <a:ext cx="2090193" cy="1805925"/>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grpSp>
        <p:nvGrpSpPr>
          <p:cNvPr id="39" name="Csoportba foglalás 38">
            <a:extLst>
              <a:ext uri="{FF2B5EF4-FFF2-40B4-BE49-F238E27FC236}">
                <a16:creationId xmlns:a16="http://schemas.microsoft.com/office/drawing/2014/main" id="{A6697C40-7B89-4719-9FEA-43FC28EB2347}"/>
              </a:ext>
            </a:extLst>
          </p:cNvPr>
          <p:cNvGrpSpPr/>
          <p:nvPr/>
        </p:nvGrpSpPr>
        <p:grpSpPr>
          <a:xfrm>
            <a:off x="5763126" y="3350795"/>
            <a:ext cx="2448953" cy="2520616"/>
            <a:chOff x="5763126" y="3350795"/>
            <a:chExt cx="2448953" cy="2520616"/>
          </a:xfrm>
        </p:grpSpPr>
        <p:sp>
          <p:nvSpPr>
            <p:cNvPr id="18" name="Téglalap: lekerekített 17">
              <a:extLst>
                <a:ext uri="{FF2B5EF4-FFF2-40B4-BE49-F238E27FC236}">
                  <a16:creationId xmlns:a16="http://schemas.microsoft.com/office/drawing/2014/main" id="{0B997D21-1D8E-424E-B61F-2A01752C9C1A}"/>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35" name="Téglalap: lekerekített 34">
              <a:extLst>
                <a:ext uri="{FF2B5EF4-FFF2-40B4-BE49-F238E27FC236}">
                  <a16:creationId xmlns:a16="http://schemas.microsoft.com/office/drawing/2014/main" id="{5DEC8A91-A192-4DB7-959B-5C8FD5E7E1AF}"/>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36" name="Kép 35" descr="A képen szöveg, fegyver, bokszer, clipart látható&#10;&#10;Automatikusan generált leírás">
              <a:extLst>
                <a:ext uri="{FF2B5EF4-FFF2-40B4-BE49-F238E27FC236}">
                  <a16:creationId xmlns:a16="http://schemas.microsoft.com/office/drawing/2014/main" id="{004975D7-AAAD-4344-A461-12F1C95D6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38" name="Egyenes összekötő nyíllal 37">
            <a:extLst>
              <a:ext uri="{FF2B5EF4-FFF2-40B4-BE49-F238E27FC236}">
                <a16:creationId xmlns:a16="http://schemas.microsoft.com/office/drawing/2014/main" id="{F6491460-93FD-4D92-9A98-CEFFDA0EEDC6}"/>
              </a:ext>
            </a:extLst>
          </p:cNvPr>
          <p:cNvCxnSpPr/>
          <p:nvPr/>
        </p:nvCxnSpPr>
        <p:spPr>
          <a:xfrm flipH="1">
            <a:off x="3117669" y="5582194"/>
            <a:ext cx="2645457" cy="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F7789595-3027-4ADB-AE0F-56E3C578BA63}"/>
              </a:ext>
            </a:extLst>
          </p:cNvPr>
          <p:cNvCxnSpPr/>
          <p:nvPr/>
        </p:nvCxnSpPr>
        <p:spPr>
          <a:xfrm flipH="1">
            <a:off x="3117669" y="5355771"/>
            <a:ext cx="2645457"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Szöveg helye 14">
            <a:extLst>
              <a:ext uri="{FF2B5EF4-FFF2-40B4-BE49-F238E27FC236}">
                <a16:creationId xmlns:a16="http://schemas.microsoft.com/office/drawing/2014/main" id="{CC840497-5B02-418E-9DA3-758B560EF898}"/>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Letöltés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több szálon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2MByte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10MByte        paramétertől</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50MByte                 függően</a:t>
            </a:r>
          </a:p>
        </p:txBody>
      </p:sp>
      <p:grpSp>
        <p:nvGrpSpPr>
          <p:cNvPr id="46" name="Csoportba foglalás 45">
            <a:extLst>
              <a:ext uri="{FF2B5EF4-FFF2-40B4-BE49-F238E27FC236}">
                <a16:creationId xmlns:a16="http://schemas.microsoft.com/office/drawing/2014/main" id="{97DE91FC-8706-431E-8FD8-0E4C161C2930}"/>
              </a:ext>
            </a:extLst>
          </p:cNvPr>
          <p:cNvGrpSpPr/>
          <p:nvPr/>
        </p:nvGrpSpPr>
        <p:grpSpPr>
          <a:xfrm>
            <a:off x="8719336" y="3398037"/>
            <a:ext cx="2448953" cy="2473374"/>
            <a:chOff x="5763126" y="3398037"/>
            <a:chExt cx="2448953" cy="2473374"/>
          </a:xfrm>
        </p:grpSpPr>
        <p:sp>
          <p:nvSpPr>
            <p:cNvPr id="47" name="Téglalap: lekerekített 46">
              <a:extLst>
                <a:ext uri="{FF2B5EF4-FFF2-40B4-BE49-F238E27FC236}">
                  <a16:creationId xmlns:a16="http://schemas.microsoft.com/office/drawing/2014/main" id="{E0716D64-98BD-4C0D-9DC5-7F3A869BA0F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8" name="Kép 47">
              <a:extLst>
                <a:ext uri="{FF2B5EF4-FFF2-40B4-BE49-F238E27FC236}">
                  <a16:creationId xmlns:a16="http://schemas.microsoft.com/office/drawing/2014/main" id="{61D3CC7F-CC8A-4FE2-96D6-2C89DAC34A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49" name="Téglalap: lekerekített 34">
              <a:extLst>
                <a:ext uri="{FF2B5EF4-FFF2-40B4-BE49-F238E27FC236}">
                  <a16:creationId xmlns:a16="http://schemas.microsoft.com/office/drawing/2014/main" id="{9D4F9DA3-385B-46E6-8397-9EB74CE36303}"/>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50" name="Kép 49" descr="A képen szöveg, fegyver, bokszer, clipart látható&#10;&#10;Automatikusan generált leírás">
              <a:extLst>
                <a:ext uri="{FF2B5EF4-FFF2-40B4-BE49-F238E27FC236}">
                  <a16:creationId xmlns:a16="http://schemas.microsoft.com/office/drawing/2014/main" id="{0533E787-D844-4B00-AA21-B4BA6C3D7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52" name="Egyenes összekötő nyíllal 51">
            <a:extLst>
              <a:ext uri="{FF2B5EF4-FFF2-40B4-BE49-F238E27FC236}">
                <a16:creationId xmlns:a16="http://schemas.microsoft.com/office/drawing/2014/main" id="{39C00D54-CAE3-42B9-AD2A-BD143782552C}"/>
              </a:ext>
            </a:extLst>
          </p:cNvPr>
          <p:cNvCxnSpPr/>
          <p:nvPr/>
        </p:nvCxnSpPr>
        <p:spPr>
          <a:xfrm flipH="1">
            <a:off x="8242781" y="5355771"/>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0FA7D0E8-5E64-4EAA-BA25-E75B0DD313DB}"/>
              </a:ext>
            </a:extLst>
          </p:cNvPr>
          <p:cNvCxnSpPr/>
          <p:nvPr/>
        </p:nvCxnSpPr>
        <p:spPr>
          <a:xfrm flipH="1">
            <a:off x="8247250" y="5582194"/>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Szöveg helye 14">
            <a:extLst>
              <a:ext uri="{FF2B5EF4-FFF2-40B4-BE49-F238E27FC236}">
                <a16:creationId xmlns:a16="http://schemas.microsoft.com/office/drawing/2014/main" id="{3304EBA1-1A27-415E-A072-20C881111015}"/>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Io</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 is lehet menti a </a:t>
            </a:r>
            <a:r>
              <a:rPr lang="hu-HU" dirty="0" err="1">
                <a:solidFill>
                  <a:schemeClr val="bg1"/>
                </a:solidFill>
                <a:latin typeface="Calibri Light" panose="020F0302020204030204" pitchFamily="34" charset="0"/>
                <a:cs typeface="Calibri Light" panose="020F0302020204030204" pitchFamily="34" charset="0"/>
              </a:rPr>
              <a:t>diskre</a:t>
            </a:r>
            <a:r>
              <a:rPr lang="hu-HU" dirty="0">
                <a:solidFill>
                  <a:schemeClr val="bg1"/>
                </a:solidFill>
                <a:latin typeface="Calibri Light" panose="020F0302020204030204" pitchFamily="34" charset="0"/>
                <a:cs typeface="Calibri Light" panose="020F0302020204030204" pitchFamily="34" charset="0"/>
              </a:rPr>
              <a:t> ha úgy olyan tesztet akarunk csinálni.</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descr="A képen háló látható&#10;&#10;Automatikusan generált leírás">
            <a:extLst>
              <a:ext uri="{FF2B5EF4-FFF2-40B4-BE49-F238E27FC236}">
                <a16:creationId xmlns:a16="http://schemas.microsoft.com/office/drawing/2014/main" id="{BFD43224-7851-422A-BDF6-CD618AEE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Upload</a:t>
            </a:r>
            <a:r>
              <a:rPr lang="hu-HU" sz="2400" dirty="0">
                <a:solidFill>
                  <a:schemeClr val="bg1"/>
                </a:solidFill>
                <a:latin typeface="Arial" panose="020B0604020202020204" pitchFamily="34" charset="0"/>
                <a:cs typeface="Arial" panose="020B0604020202020204" pitchFamily="34" charset="0"/>
              </a:rPr>
              <a:t> teszt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 ötletem volt.</a:t>
            </a:r>
          </a:p>
        </p:txBody>
      </p:sp>
      <p:pic>
        <p:nvPicPr>
          <p:cNvPr id="10" name="Kép 9">
            <a:extLst>
              <a:ext uri="{FF2B5EF4-FFF2-40B4-BE49-F238E27FC236}">
                <a16:creationId xmlns:a16="http://schemas.microsoft.com/office/drawing/2014/main" id="{C0F3CAEC-7BFD-4508-A6EE-28CBE69C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538" y="2789469"/>
            <a:ext cx="2857500" cy="2857500"/>
          </a:xfrm>
          <a:prstGeom prst="rect">
            <a:avLst/>
          </a:prstGeom>
        </p:spPr>
      </p:pic>
      <p:sp>
        <p:nvSpPr>
          <p:cNvPr id="11" name="Szöveg helye 14">
            <a:extLst>
              <a:ext uri="{FF2B5EF4-FFF2-40B4-BE49-F238E27FC236}">
                <a16:creationId xmlns:a16="http://schemas.microsoft.com/office/drawing/2014/main" id="{898A2BB3-6A22-4044-8B16-9F80BC989393}"/>
              </a:ext>
            </a:extLst>
          </p:cNvPr>
          <p:cNvSpPr txBox="1">
            <a:spLocks/>
          </p:cNvSpPr>
          <p:nvPr/>
        </p:nvSpPr>
        <p:spPr>
          <a:xfrm>
            <a:off x="578331" y="5309772"/>
            <a:ext cx="2904562" cy="3651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1000110010100110100110101</a:t>
            </a:r>
          </a:p>
        </p:txBody>
      </p:sp>
      <p:grpSp>
        <p:nvGrpSpPr>
          <p:cNvPr id="13" name="Csoportba foglalás 12">
            <a:extLst>
              <a:ext uri="{FF2B5EF4-FFF2-40B4-BE49-F238E27FC236}">
                <a16:creationId xmlns:a16="http://schemas.microsoft.com/office/drawing/2014/main" id="{04310587-D566-4690-BC82-8603E07C26D2}"/>
              </a:ext>
            </a:extLst>
          </p:cNvPr>
          <p:cNvGrpSpPr/>
          <p:nvPr/>
        </p:nvGrpSpPr>
        <p:grpSpPr>
          <a:xfrm>
            <a:off x="5763126" y="3350795"/>
            <a:ext cx="2448953" cy="2520616"/>
            <a:chOff x="5763126" y="3350795"/>
            <a:chExt cx="2448953" cy="2520616"/>
          </a:xfrm>
        </p:grpSpPr>
        <p:sp>
          <p:nvSpPr>
            <p:cNvPr id="14" name="Téglalap: lekerekített 13">
              <a:extLst>
                <a:ext uri="{FF2B5EF4-FFF2-40B4-BE49-F238E27FC236}">
                  <a16:creationId xmlns:a16="http://schemas.microsoft.com/office/drawing/2014/main" id="{230BAD1F-74C4-4136-81DA-85E50C2C2CF3}"/>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Kép 14" descr="A képen clipart látható&#10;&#10;Automatikusan generált leírás">
              <a:extLst>
                <a:ext uri="{FF2B5EF4-FFF2-40B4-BE49-F238E27FC236}">
                  <a16:creationId xmlns:a16="http://schemas.microsoft.com/office/drawing/2014/main" id="{92F00F1C-771E-426C-9C2B-1776F337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16" name="Téglalap: lekerekített 34">
              <a:extLst>
                <a:ext uri="{FF2B5EF4-FFF2-40B4-BE49-F238E27FC236}">
                  <a16:creationId xmlns:a16="http://schemas.microsoft.com/office/drawing/2014/main" id="{B44F2F86-1644-4D8B-9EC1-E21201E8648E}"/>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17" name="Kép 16" descr="A képen szöveg, fegyver, bokszer, clipart látható&#10;&#10;Automatikusan generált leírás">
              <a:extLst>
                <a:ext uri="{FF2B5EF4-FFF2-40B4-BE49-F238E27FC236}">
                  <a16:creationId xmlns:a16="http://schemas.microsoft.com/office/drawing/2014/main" id="{3DE47B3F-253C-4C4F-A4BA-73C4A75DA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18" name="Szöveg helye 14">
            <a:extLst>
              <a:ext uri="{FF2B5EF4-FFF2-40B4-BE49-F238E27FC236}">
                <a16:creationId xmlns:a16="http://schemas.microsoft.com/office/drawing/2014/main" id="{1723F525-A5C4-4964-994D-BD4DD3360554}"/>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Attól</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függően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 milyen hosszú &lt;&lt;nagy&gt;&gt; az adat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Mesterségesen megfogom választ ezzel szimulálva a valós alkalmazást.</a:t>
            </a:r>
          </a:p>
        </p:txBody>
      </p:sp>
      <p:grpSp>
        <p:nvGrpSpPr>
          <p:cNvPr id="20" name="Csoportba foglalás 19">
            <a:extLst>
              <a:ext uri="{FF2B5EF4-FFF2-40B4-BE49-F238E27FC236}">
                <a16:creationId xmlns:a16="http://schemas.microsoft.com/office/drawing/2014/main" id="{49D52A97-8BF9-4B2B-BD7E-24E908091AD7}"/>
              </a:ext>
            </a:extLst>
          </p:cNvPr>
          <p:cNvGrpSpPr/>
          <p:nvPr/>
        </p:nvGrpSpPr>
        <p:grpSpPr>
          <a:xfrm>
            <a:off x="8719336" y="3398037"/>
            <a:ext cx="2448953" cy="2473374"/>
            <a:chOff x="5763126" y="3398037"/>
            <a:chExt cx="2448953" cy="2473374"/>
          </a:xfrm>
        </p:grpSpPr>
        <p:sp>
          <p:nvSpPr>
            <p:cNvPr id="21" name="Téglalap: lekerekített 20">
              <a:extLst>
                <a:ext uri="{FF2B5EF4-FFF2-40B4-BE49-F238E27FC236}">
                  <a16:creationId xmlns:a16="http://schemas.microsoft.com/office/drawing/2014/main" id="{B198A72A-6160-4349-8EB5-78D77297F95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2" name="Kép 21">
              <a:extLst>
                <a:ext uri="{FF2B5EF4-FFF2-40B4-BE49-F238E27FC236}">
                  <a16:creationId xmlns:a16="http://schemas.microsoft.com/office/drawing/2014/main" id="{04DAB923-CF8C-435A-B8D1-011E2DD46B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23" name="Téglalap: lekerekített 34">
              <a:extLst>
                <a:ext uri="{FF2B5EF4-FFF2-40B4-BE49-F238E27FC236}">
                  <a16:creationId xmlns:a16="http://schemas.microsoft.com/office/drawing/2014/main" id="{B6C742BF-9BA5-4E5C-B219-BC049EB133B9}"/>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24" name="Kép 23" descr="A képen szöveg, fegyver, bokszer, clipart látható&#10;&#10;Automatikusan generált leírás">
              <a:extLst>
                <a:ext uri="{FF2B5EF4-FFF2-40B4-BE49-F238E27FC236}">
                  <a16:creationId xmlns:a16="http://schemas.microsoft.com/office/drawing/2014/main" id="{0E60346F-30CF-4D3F-A58A-10F9F5316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25" name="Szöveg helye 14">
            <a:extLst>
              <a:ext uri="{FF2B5EF4-FFF2-40B4-BE49-F238E27FC236}">
                <a16:creationId xmlns:a16="http://schemas.microsoft.com/office/drawing/2014/main" id="{B1EE2117-277A-4D31-90C8-93B8F16A2A4E}"/>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Mivel</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QUEUE-</a:t>
            </a:r>
            <a:r>
              <a:rPr lang="hu-HU" dirty="0" err="1">
                <a:solidFill>
                  <a:schemeClr val="bg1"/>
                </a:solidFill>
                <a:latin typeface="Calibri Light" panose="020F0302020204030204" pitchFamily="34" charset="0"/>
                <a:cs typeface="Calibri Light" panose="020F0302020204030204" pitchFamily="34" charset="0"/>
              </a:rPr>
              <a:t>ba</a:t>
            </a:r>
            <a:r>
              <a:rPr lang="hu-HU" dirty="0">
                <a:solidFill>
                  <a:schemeClr val="bg1"/>
                </a:solidFill>
                <a:latin typeface="Calibri Light" panose="020F0302020204030204" pitchFamily="34" charset="0"/>
                <a:cs typeface="Calibri Light" panose="020F0302020204030204" pitchFamily="34" charset="0"/>
              </a:rPr>
              <a:t> van állítva a feladat a válaszidő is adat-forgalommal arányosan fog emelkedni.</a:t>
            </a:r>
          </a:p>
        </p:txBody>
      </p:sp>
      <p:cxnSp>
        <p:nvCxnSpPr>
          <p:cNvPr id="27" name="Egyenes összekötő nyíllal 26">
            <a:extLst>
              <a:ext uri="{FF2B5EF4-FFF2-40B4-BE49-F238E27FC236}">
                <a16:creationId xmlns:a16="http://schemas.microsoft.com/office/drawing/2014/main" id="{9F3FD432-5339-4CDF-B224-9AAE17981AAB}"/>
              </a:ext>
            </a:extLst>
          </p:cNvPr>
          <p:cNvCxnSpPr/>
          <p:nvPr/>
        </p:nvCxnSpPr>
        <p:spPr>
          <a:xfrm flipH="1">
            <a:off x="3395359" y="5505899"/>
            <a:ext cx="2186328"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Összekötő: szögletes 3">
            <a:extLst>
              <a:ext uri="{FF2B5EF4-FFF2-40B4-BE49-F238E27FC236}">
                <a16:creationId xmlns:a16="http://schemas.microsoft.com/office/drawing/2014/main" id="{4D194BDF-41A9-4EA3-B1FE-3ED0E813FE80}"/>
              </a:ext>
            </a:extLst>
          </p:cNvPr>
          <p:cNvCxnSpPr>
            <a:cxnSpLocks/>
          </p:cNvCxnSpPr>
          <p:nvPr/>
        </p:nvCxnSpPr>
        <p:spPr>
          <a:xfrm flipV="1">
            <a:off x="6905767" y="2904084"/>
            <a:ext cx="928048" cy="493955"/>
          </a:xfrm>
          <a:prstGeom prst="bentConnector3">
            <a:avLst>
              <a:gd name="adj1" fmla="val 0"/>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9" name="Kép 28" descr="A képen szöveg, clipart látható&#10;&#10;Automatikusan generált leírás">
            <a:extLst>
              <a:ext uri="{FF2B5EF4-FFF2-40B4-BE49-F238E27FC236}">
                <a16:creationId xmlns:a16="http://schemas.microsoft.com/office/drawing/2014/main" id="{4A681075-5E52-4AEA-8717-F79E29683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1408" y="2605299"/>
            <a:ext cx="1044025" cy="801228"/>
          </a:xfrm>
          <a:prstGeom prst="rect">
            <a:avLst/>
          </a:prstGeom>
        </p:spPr>
      </p:pic>
      <p:cxnSp>
        <p:nvCxnSpPr>
          <p:cNvPr id="34" name="Összekötő: szögletes 33">
            <a:extLst>
              <a:ext uri="{FF2B5EF4-FFF2-40B4-BE49-F238E27FC236}">
                <a16:creationId xmlns:a16="http://schemas.microsoft.com/office/drawing/2014/main" id="{B7284F7B-9D4C-4745-B745-B5E2405C7202}"/>
              </a:ext>
            </a:extLst>
          </p:cNvPr>
          <p:cNvCxnSpPr>
            <a:cxnSpLocks/>
          </p:cNvCxnSpPr>
          <p:nvPr/>
        </p:nvCxnSpPr>
        <p:spPr>
          <a:xfrm>
            <a:off x="9069007" y="2935047"/>
            <a:ext cx="900897" cy="415748"/>
          </a:xfrm>
          <a:prstGeom prst="bentConnector3">
            <a:avLst>
              <a:gd name="adj1" fmla="val 99992"/>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E69B75FF-5882-462C-A5D7-E4B1CF152203}"/>
              </a:ext>
            </a:extLst>
          </p:cNvPr>
          <p:cNvCxnSpPr/>
          <p:nvPr/>
        </p:nvCxnSpPr>
        <p:spPr>
          <a:xfrm flipH="1">
            <a:off x="3395359" y="4826778"/>
            <a:ext cx="2186328" cy="0"/>
          </a:xfrm>
          <a:prstGeom prst="straightConnector1">
            <a:avLst/>
          </a:prstGeom>
          <a:ln>
            <a:solidFill>
              <a:schemeClr val="bg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NET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27689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  Hogy rövidre zárjam,</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a kísérletsorozatot.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704548"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Ennek a vizsgálatnak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Nem az volt a célja, hogy olyan programot írjunk ami bomba biztos és kezel minden lehetséges hibát, hanem, hogy készítsek egy olyan programot amiben a kérések számának emelésével növelni tudom a válaszidőt.</a:t>
            </a:r>
          </a:p>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r>
              <a:rPr lang="hu-HU" sz="2000" dirty="0">
                <a:solidFill>
                  <a:schemeClr val="tx1"/>
                </a:solidFill>
                <a:latin typeface="Arial" panose="020B0604020202020204" pitchFamily="34" charset="0"/>
                <a:cs typeface="Arial" panose="020B0604020202020204" pitchFamily="34" charset="0"/>
              </a:rPr>
              <a:t>És találjak olyan beállításokat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Ahol értelmes módon lehet skálázni az erőforrásokat, annak érdekében, hogy a válaszidőt egy elfogadható szinten tartsam.</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Sikerült is találnom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minden metrika típusra ilyet.</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pic>
        <p:nvPicPr>
          <p:cNvPr id="23" name="Kép 22" descr="A képen clipart látható&#10;&#10;Automatikusan generált leírás">
            <a:extLst>
              <a:ext uri="{FF2B5EF4-FFF2-40B4-BE49-F238E27FC236}">
                <a16:creationId xmlns:a16="http://schemas.microsoft.com/office/drawing/2014/main" id="{3B543051-6BB3-4205-A903-6A7D0A6A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04" y="0"/>
            <a:ext cx="981212" cy="1028844"/>
          </a:xfrm>
          <a:prstGeom prst="rect">
            <a:avLst/>
          </a:prstGeom>
        </p:spPr>
      </p:pic>
    </p:spTree>
    <p:extLst>
      <p:ext uri="{BB962C8B-B14F-4D97-AF65-F5344CB8AC3E}">
        <p14:creationId xmlns:p14="http://schemas.microsoft.com/office/powerpoint/2010/main" val="3250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81119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66</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67</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history (1)">
            <a:hlinkClick r:id="" action="ppaction://media"/>
            <a:extLst>
              <a:ext uri="{FF2B5EF4-FFF2-40B4-BE49-F238E27FC236}">
                <a16:creationId xmlns:a16="http://schemas.microsoft.com/office/drawing/2014/main" id="{12695605-8DDF-499A-90F7-DECB772220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694" r="25050"/>
          <a:stretch/>
        </p:blipFill>
        <p:spPr>
          <a:xfrm>
            <a:off x="4215039" y="2168525"/>
            <a:ext cx="7956000" cy="468947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
        <p:nvSpPr>
          <p:cNvPr id="11" name="Téglalap: szamárfül 10">
            <a:extLst>
              <a:ext uri="{FF2B5EF4-FFF2-40B4-BE49-F238E27FC236}">
                <a16:creationId xmlns:a16="http://schemas.microsoft.com/office/drawing/2014/main" id="{CB21D8C2-72C5-4F68-A2C6-D34CFCAC4495}"/>
              </a:ext>
            </a:extLst>
          </p:cNvPr>
          <p:cNvSpPr/>
          <p:nvPr/>
        </p:nvSpPr>
        <p:spPr>
          <a:xfrm>
            <a:off x="1200695" y="375882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Fontos:</a:t>
            </a:r>
            <a:endParaRPr lang="hu-HU" sz="1200" dirty="0">
              <a:solidFill>
                <a:schemeClr val="bg1"/>
              </a:solidFill>
              <a:effectLst/>
              <a:latin typeface="Arial Nova Cond" panose="020B0506020202020204" pitchFamily="34" charset="0"/>
            </a:endParaRP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Miért tartom ezt akkora számnak? Mert az autó úgy megy végig a pályán, hogy soha nem látta előtte.</a:t>
            </a:r>
          </a:p>
        </p:txBody>
      </p:sp>
      <p:sp>
        <p:nvSpPr>
          <p:cNvPr id="13" name="Téglalap: szamárfül 12">
            <a:extLst>
              <a:ext uri="{FF2B5EF4-FFF2-40B4-BE49-F238E27FC236}">
                <a16:creationId xmlns:a16="http://schemas.microsoft.com/office/drawing/2014/main" id="{1E0D6EF0-EEFD-4F95-A1D0-B2CD22004F27}"/>
              </a:ext>
            </a:extLst>
          </p:cNvPr>
          <p:cNvSpPr/>
          <p:nvPr/>
        </p:nvSpPr>
        <p:spPr>
          <a:xfrm>
            <a:off x="1200695" y="135039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Minden időpillanatban újra tanul az alapján amit eddig ismer, de soha nem tudja, hogy mi lesz a következő lépésben</a:t>
            </a:r>
          </a:p>
        </p:txBody>
      </p:sp>
    </p:spTree>
    <p:extLst>
      <p:ext uri="{BB962C8B-B14F-4D97-AF65-F5344CB8AC3E}">
        <p14:creationId xmlns:p14="http://schemas.microsoft.com/office/powerpoint/2010/main" val="85399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9640" fill="hold"/>
                                        <p:tgtEl>
                                          <p:spTgt spid="4"/>
                                        </p:tgtEl>
                                      </p:cBhvr>
                                    </p:cmd>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4"/>
                </p:tgtEl>
              </p:cMediaNode>
            </p:video>
            <p:seq concurrent="1" nextAc="seek">
              <p:cTn id="38" restart="whenNotActive" fill="hold" evtFilter="cancelBubble" nodeType="interactiveSeq">
                <p:stCondLst>
                  <p:cond evt="onClick" delay="0">
                    <p:tgtEl>
                      <p:spTgt spid="4"/>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4"/>
                                        </p:tgtEl>
                                      </p:cBhvr>
                                    </p:cmd>
                                  </p:childTnLst>
                                </p:cTn>
                              </p:par>
                            </p:childTnLst>
                          </p:cTn>
                        </p:par>
                      </p:childTnLst>
                    </p:cTn>
                  </p:par>
                </p:childTnLst>
              </p:cTn>
              <p:nextCondLst>
                <p:cond evt="onClick" delay="0">
                  <p:tgtEl>
                    <p:spTgt spid="4"/>
                  </p:tgtEl>
                </p:cond>
              </p:nextCondLst>
            </p:seq>
          </p:childTnLst>
        </p:cTn>
      </p:par>
    </p:tnLst>
    <p:bldLst>
      <p:bldP spid="15" grpId="0" animBg="1"/>
      <p:bldP spid="18" grpId="0" animBg="1"/>
      <p:bldP spid="20" grpId="0" animBg="1"/>
      <p:bldP spid="11"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Kép 16">
            <a:extLst>
              <a:ext uri="{FF2B5EF4-FFF2-40B4-BE49-F238E27FC236}">
                <a16:creationId xmlns:a16="http://schemas.microsoft.com/office/drawing/2014/main" id="{4F39EF1C-7F6F-4A46-8F8C-695996B4BC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6660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Kérdés,</a:t>
            </a:r>
            <a:r>
              <a:rPr lang="hu-HU" dirty="0">
                <a:solidFill>
                  <a:schemeClr val="tx1"/>
                </a:solidFill>
                <a:latin typeface="Calibri Light" panose="020F0302020204030204" pitchFamily="34" charset="0"/>
                <a:cs typeface="Calibri Light" panose="020F0302020204030204" pitchFamily="34" charset="0"/>
              </a:rPr>
              <a:t> mivel a mozgást koordináló neurális háló folyamatosan &lt;&lt; az új adatok előállásával együtt &gt;&gt; tanul, ezért azt várnánk tőle, hogy idővel tökéletesen az út közepén tudja tartani magát.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Más szavakkal az út közepétől mért távolsága idővel csökken.</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Erről lesz későbbi ábra.</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2" y="1687447"/>
            <a:ext cx="734366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Mivel,</a:t>
            </a:r>
            <a:r>
              <a:rPr lang="hu-HU" dirty="0">
                <a:solidFill>
                  <a:schemeClr val="tx1"/>
                </a:solidFill>
                <a:latin typeface="Calibri Light" panose="020F0302020204030204" pitchFamily="34" charset="0"/>
                <a:cs typeface="Calibri Light" panose="020F0302020204030204" pitchFamily="34" charset="0"/>
              </a:rPr>
              <a:t> az út egy viszonylag egyszerű képlet alapján állt elő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180</a:t>
            </a:r>
            <a:r>
              <a:rPr lang="hu-HU" sz="1400" b="0" dirty="0">
                <a:solidFill>
                  <a:srgbClr val="000000"/>
                </a:solidFill>
                <a:effectLst/>
                <a:latin typeface="Courier New" panose="02070309020205020404" pitchFamily="49" charset="0"/>
              </a:rPr>
              <a:t>)) + </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0.3</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cos(</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50</a:t>
            </a:r>
            <a:r>
              <a:rPr lang="hu-HU" sz="1400" b="0" dirty="0">
                <a:solidFill>
                  <a:srgbClr val="000000"/>
                </a:solidFill>
                <a:effectLst/>
                <a:latin typeface="Courier New" panose="02070309020205020404" pitchFamily="49" charset="0"/>
              </a:rPr>
              <a:t> * 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90</a:t>
            </a:r>
            <a:r>
              <a:rPr lang="hu-HU" sz="1400" b="0" dirty="0">
                <a:solidFill>
                  <a:srgbClr val="000000"/>
                </a:solidFill>
                <a:effectLst/>
                <a:latin typeface="Courier New" panose="02070309020205020404" pitchFamily="49" charset="0"/>
              </a:rPr>
              <a:t>)</a:t>
            </a:r>
            <a:br>
              <a:rPr lang="hu-HU" sz="1400" b="0" dirty="0">
                <a:solidFill>
                  <a:srgbClr val="000000"/>
                </a:solidFill>
                <a:effectLst/>
                <a:latin typeface="Courier New" panose="02070309020205020404" pitchFamily="49" charset="0"/>
              </a:rPr>
            </a:br>
            <a:r>
              <a:rPr lang="hu-HU" dirty="0">
                <a:solidFill>
                  <a:schemeClr val="tx1"/>
                </a:solidFill>
                <a:latin typeface="Calibri Light" panose="020F0302020204030204" pitchFamily="34" charset="0"/>
                <a:cs typeface="Calibri Light" panose="020F0302020204030204" pitchFamily="34" charset="0"/>
              </a:rPr>
              <a:t>a neurális hálótól azt várjuk, hogy idővel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rátaláljon a szenzorok értéke és a fent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leírt függvény közötti összefüggésre.</a:t>
            </a: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853914" y="314134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Azt várnánk, hogy</a:t>
            </a:r>
            <a:br>
              <a:rPr lang="hu-HU" sz="1200" dirty="0">
                <a:latin typeface="Arial Nova Cond" panose="020B0506020202020204" pitchFamily="34" charset="0"/>
              </a:rPr>
            </a:br>
            <a:r>
              <a:rPr lang="hu-HU" sz="1200" dirty="0">
                <a:latin typeface="Arial Nova Cond" panose="020B0506020202020204" pitchFamily="34" charset="0"/>
              </a:rPr>
              <a:t>az elején megfigyelhető nagy ingadozások idővel csökkennek</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D3220A81-F885-498B-85EA-1F134F597438}"/>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És idővel egyre közelebb tudja magát tartani az út közepéhez.</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Erről számszerű ábrát lásd. később</a:t>
            </a:r>
            <a:endParaRPr lang="hu-HU" sz="1200" dirty="0">
              <a:solidFill>
                <a:schemeClr val="bg1"/>
              </a:solidFill>
              <a:latin typeface="Arial Nova Cond" panose="020B0506020202020204" pitchFamily="34" charset="0"/>
            </a:endParaRPr>
          </a:p>
        </p:txBody>
      </p:sp>
      <p:pic>
        <p:nvPicPr>
          <p:cNvPr id="12" name="Kép 11">
            <a:extLst>
              <a:ext uri="{FF2B5EF4-FFF2-40B4-BE49-F238E27FC236}">
                <a16:creationId xmlns:a16="http://schemas.microsoft.com/office/drawing/2014/main" id="{0DEF7AAB-C2EB-4A17-ACE5-1AD775501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115" y="3092021"/>
            <a:ext cx="2379615" cy="2468497"/>
          </a:xfrm>
          <a:prstGeom prst="rect">
            <a:avLst/>
          </a:prstGeom>
        </p:spPr>
      </p:pic>
      <p:sp>
        <p:nvSpPr>
          <p:cNvPr id="25" name="Szabadkézi sokszög: alakzat 24">
            <a:extLst>
              <a:ext uri="{FF2B5EF4-FFF2-40B4-BE49-F238E27FC236}">
                <a16:creationId xmlns:a16="http://schemas.microsoft.com/office/drawing/2014/main" id="{A66E92EA-797A-4C4D-966B-3683F83BB289}"/>
              </a:ext>
            </a:extLst>
          </p:cNvPr>
          <p:cNvSpPr/>
          <p:nvPr/>
        </p:nvSpPr>
        <p:spPr>
          <a:xfrm>
            <a:off x="6574234" y="300330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neurális hálónak,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de nézzük meg,</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hogy miért.</a:t>
            </a:r>
          </a:p>
        </p:txBody>
      </p:sp>
      <p:sp>
        <p:nvSpPr>
          <p:cNvPr id="26" name="Szabadkézi sokszög: alakzat 25">
            <a:extLst>
              <a:ext uri="{FF2B5EF4-FFF2-40B4-BE49-F238E27FC236}">
                <a16:creationId xmlns:a16="http://schemas.microsoft.com/office/drawing/2014/main" id="{F6041B64-1BA7-4F1A-809A-FCE4CCEDB5AE}"/>
              </a:ext>
            </a:extLst>
          </p:cNvPr>
          <p:cNvSpPr/>
          <p:nvPr/>
        </p:nvSpPr>
        <p:spPr>
          <a:xfrm>
            <a:off x="6662609" y="298332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Ennek ellenére nincs könnyű dolga</a:t>
            </a:r>
          </a:p>
        </p:txBody>
      </p:sp>
    </p:spTree>
    <p:extLst>
      <p:ext uri="{BB962C8B-B14F-4D97-AF65-F5344CB8AC3E}">
        <p14:creationId xmlns:p14="http://schemas.microsoft.com/office/powerpoint/2010/main" val="198786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2"/>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71</a:t>
            </a:fld>
            <a:endParaRPr lang="en-GB" dirty="0"/>
          </a:p>
        </p:txBody>
      </p:sp>
      <p:sp>
        <p:nvSpPr>
          <p:cNvPr id="12" name="Szabadkézi sokszög: alakzat 11">
            <a:extLst>
              <a:ext uri="{FF2B5EF4-FFF2-40B4-BE49-F238E27FC236}">
                <a16:creationId xmlns:a16="http://schemas.microsoft.com/office/drawing/2014/main" id="{D174125B-7B27-41D4-A494-7EA2DB1EC8BD}"/>
              </a:ext>
            </a:extLst>
          </p:cNvPr>
          <p:cNvSpPr/>
          <p:nvPr/>
        </p:nvSpPr>
        <p:spPr>
          <a:xfrm>
            <a:off x="2929886"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útnak ezen a részén közel azonos értéket mérnek. Ez azért fontos mert ez alapján tudja, hogy hol van az úton</a:t>
            </a:r>
          </a:p>
        </p:txBody>
      </p:sp>
      <p:sp>
        <p:nvSpPr>
          <p:cNvPr id="13" name="Szabadkézi sokszög: alakzat 12">
            <a:extLst>
              <a:ext uri="{FF2B5EF4-FFF2-40B4-BE49-F238E27FC236}">
                <a16:creationId xmlns:a16="http://schemas.microsoft.com/office/drawing/2014/main" id="{40A5E78B-22DA-463D-961B-6B4E0CC235D9}"/>
              </a:ext>
            </a:extLst>
          </p:cNvPr>
          <p:cNvSpPr/>
          <p:nvPr/>
        </p:nvSpPr>
        <p:spPr>
          <a:xfrm>
            <a:off x="3018261"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Figyeljük meg, hogy a szenzorok az</a:t>
            </a:r>
          </a:p>
        </p:txBody>
      </p:sp>
      <p:pic>
        <p:nvPicPr>
          <p:cNvPr id="20" name="Kép 19">
            <a:extLst>
              <a:ext uri="{FF2B5EF4-FFF2-40B4-BE49-F238E27FC236}">
                <a16:creationId xmlns:a16="http://schemas.microsoft.com/office/drawing/2014/main" id="{366C3E95-AA06-4149-B4E5-7774B2D6F3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933" y="1961875"/>
            <a:ext cx="11898884" cy="4715542"/>
          </a:xfrm>
          <a:prstGeom prst="rect">
            <a:avLst/>
          </a:prstGeom>
        </p:spPr>
      </p:pic>
      <p:sp>
        <p:nvSpPr>
          <p:cNvPr id="21" name="Szabadkézi sokszög: alakzat 20">
            <a:extLst>
              <a:ext uri="{FF2B5EF4-FFF2-40B4-BE49-F238E27FC236}">
                <a16:creationId xmlns:a16="http://schemas.microsoft.com/office/drawing/2014/main" id="{2F323F55-A19A-47E1-A3C6-4EA772050A40}"/>
              </a:ext>
            </a:extLst>
          </p:cNvPr>
          <p:cNvSpPr/>
          <p:nvPr/>
        </p:nvSpPr>
        <p:spPr>
          <a:xfrm>
            <a:off x="303882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azonos középponttól való távol-</a:t>
            </a:r>
            <a:r>
              <a:rPr lang="hu-HU" sz="1000" dirty="0" err="1">
                <a:solidFill>
                  <a:schemeClr val="tx1"/>
                </a:solidFill>
                <a:latin typeface="Arial" panose="020B0604020202020204" pitchFamily="34" charset="0"/>
                <a:cs typeface="Arial" panose="020B0604020202020204" pitchFamily="34" charset="0"/>
              </a:rPr>
              <a:t>sághoz</a:t>
            </a:r>
            <a:r>
              <a:rPr lang="hu-HU" sz="1000" dirty="0">
                <a:solidFill>
                  <a:schemeClr val="tx1"/>
                </a:solidFill>
                <a:latin typeface="Arial" panose="020B0604020202020204" pitchFamily="34" charset="0"/>
                <a:cs typeface="Arial" panose="020B0604020202020204" pitchFamily="34" charset="0"/>
              </a:rPr>
              <a:t> nagyságrendekkel nagyobb szenzoros érték tartozik.</a:t>
            </a:r>
          </a:p>
        </p:txBody>
      </p:sp>
      <p:sp>
        <p:nvSpPr>
          <p:cNvPr id="22" name="Szabadkézi sokszög: alakzat 21">
            <a:extLst>
              <a:ext uri="{FF2B5EF4-FFF2-40B4-BE49-F238E27FC236}">
                <a16:creationId xmlns:a16="http://schemas.microsoft.com/office/drawing/2014/main" id="{03347178-305F-4B50-AAD5-1733434E79D8}"/>
              </a:ext>
            </a:extLst>
          </p:cNvPr>
          <p:cNvSpPr/>
          <p:nvPr/>
        </p:nvSpPr>
        <p:spPr>
          <a:xfrm>
            <a:off x="312719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Pár lépéssel később</a:t>
            </a:r>
          </a:p>
        </p:txBody>
      </p:sp>
      <p:cxnSp>
        <p:nvCxnSpPr>
          <p:cNvPr id="7" name="Egyenes összekötő 6">
            <a:extLst>
              <a:ext uri="{FF2B5EF4-FFF2-40B4-BE49-F238E27FC236}">
                <a16:creationId xmlns:a16="http://schemas.microsoft.com/office/drawing/2014/main" id="{3A9D23E5-F5AF-45B8-BDD0-3377DD64631F}"/>
              </a:ext>
            </a:extLst>
          </p:cNvPr>
          <p:cNvCxnSpPr>
            <a:cxnSpLocks/>
          </p:cNvCxnSpPr>
          <p:nvPr/>
        </p:nvCxnSpPr>
        <p:spPr>
          <a:xfrm flipV="1">
            <a:off x="2471734" y="5743575"/>
            <a:ext cx="164306" cy="209277"/>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5" name="Egyenes összekötő 34">
            <a:extLst>
              <a:ext uri="{FF2B5EF4-FFF2-40B4-BE49-F238E27FC236}">
                <a16:creationId xmlns:a16="http://schemas.microsoft.com/office/drawing/2014/main" id="{027B7066-E7B9-4E42-B7F7-1EF9F8B6E197}"/>
              </a:ext>
            </a:extLst>
          </p:cNvPr>
          <p:cNvCxnSpPr/>
          <p:nvPr/>
        </p:nvCxnSpPr>
        <p:spPr>
          <a:xfrm flipV="1">
            <a:off x="2488758" y="5216056"/>
            <a:ext cx="638440" cy="815008"/>
          </a:xfrm>
          <a:prstGeom prst="line">
            <a:avLst/>
          </a:prstGeom>
        </p:spPr>
        <p:style>
          <a:lnRef idx="1">
            <a:schemeClr val="dk1"/>
          </a:lnRef>
          <a:fillRef idx="0">
            <a:schemeClr val="dk1"/>
          </a:fillRef>
          <a:effectRef idx="0">
            <a:schemeClr val="dk1"/>
          </a:effectRef>
          <a:fontRef idx="minor">
            <a:schemeClr val="tx1"/>
          </a:fontRef>
        </p:style>
      </p:cxnSp>
      <p:sp>
        <p:nvSpPr>
          <p:cNvPr id="37" name="Szabadkézi sokszög: alakzat 36">
            <a:extLst>
              <a:ext uri="{FF2B5EF4-FFF2-40B4-BE49-F238E27FC236}">
                <a16:creationId xmlns:a16="http://schemas.microsoft.com/office/drawing/2014/main" id="{92752B5C-29D6-4D40-8BB9-BDC229DEDEDB}"/>
              </a:ext>
            </a:extLst>
          </p:cNvPr>
          <p:cNvSpPr/>
          <p:nvPr/>
        </p:nvSpPr>
        <p:spPr>
          <a:xfrm>
            <a:off x="574181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szenzoros értékhez azonos kimenet &lt;&lt; a középponttól mért távolság &gt;&gt; tartozik.</a:t>
            </a:r>
          </a:p>
        </p:txBody>
      </p:sp>
      <p:sp>
        <p:nvSpPr>
          <p:cNvPr id="38" name="Szabadkézi sokszög: alakzat 37">
            <a:extLst>
              <a:ext uri="{FF2B5EF4-FFF2-40B4-BE49-F238E27FC236}">
                <a16:creationId xmlns:a16="http://schemas.microsoft.com/office/drawing/2014/main" id="{39412DFA-EB49-44BA-9217-F55DB56E7903}"/>
              </a:ext>
            </a:extLst>
          </p:cNvPr>
          <p:cNvSpPr/>
          <p:nvPr/>
        </p:nvSpPr>
        <p:spPr>
          <a:xfrm>
            <a:off x="583018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Tehát két teljesen különböző</a:t>
            </a:r>
          </a:p>
        </p:txBody>
      </p:sp>
      <p:pic>
        <p:nvPicPr>
          <p:cNvPr id="39" name="Kép 38">
            <a:extLst>
              <a:ext uri="{FF2B5EF4-FFF2-40B4-BE49-F238E27FC236}">
                <a16:creationId xmlns:a16="http://schemas.microsoft.com/office/drawing/2014/main" id="{5A601C68-3A7B-43DD-830B-756FB6B327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1861" y="1963803"/>
            <a:ext cx="11898884" cy="4715541"/>
          </a:xfrm>
          <a:prstGeom prst="rect">
            <a:avLst/>
          </a:prstGeom>
        </p:spPr>
      </p:pic>
      <p:sp>
        <p:nvSpPr>
          <p:cNvPr id="40" name="Szabadkézi sokszög: alakzat 39">
            <a:extLst>
              <a:ext uri="{FF2B5EF4-FFF2-40B4-BE49-F238E27FC236}">
                <a16:creationId xmlns:a16="http://schemas.microsoft.com/office/drawing/2014/main" id="{C4DE73F8-A94E-4A87-AE5F-73FB22F49C24}"/>
              </a:ext>
            </a:extLst>
          </p:cNvPr>
          <p:cNvSpPr/>
          <p:nvPr/>
        </p:nvSpPr>
        <p:spPr>
          <a:xfrm>
            <a:off x="5653438"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hogy értsük. A ball szenzor értéke és középpont közötti leképezést nem lehet lineárisan megtenni.</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5741813"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Még egy extrém helyzet</a:t>
            </a:r>
          </a:p>
        </p:txBody>
      </p:sp>
      <p:cxnSp>
        <p:nvCxnSpPr>
          <p:cNvPr id="43" name="Egyenes összekötő 42">
            <a:extLst>
              <a:ext uri="{FF2B5EF4-FFF2-40B4-BE49-F238E27FC236}">
                <a16:creationId xmlns:a16="http://schemas.microsoft.com/office/drawing/2014/main" id="{899EC919-8357-4316-856A-20119694EFC0}"/>
              </a:ext>
            </a:extLst>
          </p:cNvPr>
          <p:cNvCxnSpPr/>
          <p:nvPr/>
        </p:nvCxnSpPr>
        <p:spPr>
          <a:xfrm flipV="1">
            <a:off x="4672932" y="3919454"/>
            <a:ext cx="956930" cy="1242576"/>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778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37" grpId="0" animBg="1"/>
      <p:bldP spid="38" grpId="0" animBg="1"/>
      <p:bldP spid="40" grpId="0" animBg="1"/>
      <p:bldP spid="4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trace">
            <a:hlinkClick r:id="" action="ppaction://media"/>
            <a:extLst>
              <a:ext uri="{FF2B5EF4-FFF2-40B4-BE49-F238E27FC236}">
                <a16:creationId xmlns:a16="http://schemas.microsoft.com/office/drawing/2014/main" id="{2082EDDF-8E56-40F4-BF62-8818E00728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180" t="7497" r="8327" b="-1923"/>
          <a:stretch/>
        </p:blipFill>
        <p:spPr>
          <a:xfrm>
            <a:off x="150394" y="1865459"/>
            <a:ext cx="12022560" cy="535788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72</a:t>
            </a:fld>
            <a:endParaRPr lang="en-GB" dirty="0"/>
          </a:p>
        </p:txBody>
      </p:sp>
      <p:sp>
        <p:nvSpPr>
          <p:cNvPr id="40" name="Szabadkézi sokszög: alakzat 39">
            <a:extLst>
              <a:ext uri="{FF2B5EF4-FFF2-40B4-BE49-F238E27FC236}">
                <a16:creationId xmlns:a16="http://schemas.microsoft.com/office/drawing/2014/main" id="{C4DE73F8-A94E-4A87-AE5F-73FB22F49C24}"/>
              </a:ext>
            </a:extLst>
          </p:cNvPr>
          <p:cNvSpPr/>
          <p:nvPr/>
        </p:nvSpPr>
        <p:spPr>
          <a:xfrm>
            <a:off x="6767863" y="454578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Vízszintes tengelyen az idő.</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Függőleges tengelyen a lépés nagysága.</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6856238" y="452580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alsó ábrán</a:t>
            </a:r>
          </a:p>
        </p:txBody>
      </p:sp>
      <p:sp>
        <p:nvSpPr>
          <p:cNvPr id="8" name="Téglalap 7">
            <a:extLst>
              <a:ext uri="{FF2B5EF4-FFF2-40B4-BE49-F238E27FC236}">
                <a16:creationId xmlns:a16="http://schemas.microsoft.com/office/drawing/2014/main" id="{7056DF1A-B586-4B7F-A54E-0FD9BC44F41D}"/>
              </a:ext>
            </a:extLst>
          </p:cNvPr>
          <p:cNvSpPr/>
          <p:nvPr/>
        </p:nvSpPr>
        <p:spPr>
          <a:xfrm>
            <a:off x="503463" y="209005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egy korábbi gondolatmenetemhez.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Ezen az ábrán már azt is ábrázoltam, milyen lépések tesz meg a döntéshozó algoritmus, amelyeket az ábrán </a:t>
            </a:r>
            <a:r>
              <a:rPr lang="hu-HU" b="1" dirty="0">
                <a:solidFill>
                  <a:srgbClr val="AA0286"/>
                </a:solidFill>
                <a:latin typeface="Calibri Light" panose="020F0302020204030204" pitchFamily="34" charset="0"/>
                <a:cs typeface="Calibri Light" panose="020F0302020204030204" pitchFamily="34" charset="0"/>
              </a:rPr>
              <a:t>rózsaszín</a:t>
            </a:r>
            <a:r>
              <a:rPr lang="hu-HU" dirty="0">
                <a:solidFill>
                  <a:schemeClr val="tx1"/>
                </a:solidFill>
                <a:latin typeface="Calibri Light" panose="020F0302020204030204" pitchFamily="34" charset="0"/>
                <a:cs typeface="Calibri Light" panose="020F0302020204030204" pitchFamily="34" charset="0"/>
              </a:rPr>
              <a:t> vonallal, nem méretarányosan ábrázoltam.</a:t>
            </a:r>
          </a:p>
        </p:txBody>
      </p:sp>
      <p:pic>
        <p:nvPicPr>
          <p:cNvPr id="9" name="ani_y_move">
            <a:hlinkClick r:id="" action="ppaction://media"/>
            <a:extLst>
              <a:ext uri="{FF2B5EF4-FFF2-40B4-BE49-F238E27FC236}">
                <a16:creationId xmlns:a16="http://schemas.microsoft.com/office/drawing/2014/main" id="{72894D5A-CB5C-4342-BE17-AA5035632EC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20379" y="1924092"/>
            <a:ext cx="7200901" cy="4114800"/>
          </a:xfrm>
          <a:prstGeom prst="rect">
            <a:avLst/>
          </a:prstGeom>
        </p:spPr>
      </p:pic>
      <p:sp>
        <p:nvSpPr>
          <p:cNvPr id="25" name="Szabadkézi sokszög: alakzat 24">
            <a:extLst>
              <a:ext uri="{FF2B5EF4-FFF2-40B4-BE49-F238E27FC236}">
                <a16:creationId xmlns:a16="http://schemas.microsoft.com/office/drawing/2014/main" id="{71012820-84B1-40B6-A3AC-54AD8DC4AA46}"/>
              </a:ext>
            </a:extLst>
          </p:cNvPr>
          <p:cNvSpPr/>
          <p:nvPr/>
        </p:nvSpPr>
        <p:spPr>
          <a:xfrm>
            <a:off x="2698202"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a lépések nagyságával és irányával.</a:t>
            </a:r>
          </a:p>
        </p:txBody>
      </p:sp>
      <p:sp>
        <p:nvSpPr>
          <p:cNvPr id="26" name="Szabadkézi sokszög: alakzat 25">
            <a:extLst>
              <a:ext uri="{FF2B5EF4-FFF2-40B4-BE49-F238E27FC236}">
                <a16:creationId xmlns:a16="http://schemas.microsoft.com/office/drawing/2014/main" id="{243629CB-696C-4497-A476-7955F7AB9898}"/>
              </a:ext>
            </a:extLst>
          </p:cNvPr>
          <p:cNvSpPr/>
          <p:nvPr/>
        </p:nvSpPr>
        <p:spPr>
          <a:xfrm>
            <a:off x="2786577"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 a futás</a:t>
            </a:r>
          </a:p>
        </p:txBody>
      </p:sp>
      <p:pic>
        <p:nvPicPr>
          <p:cNvPr id="27" name="Kép 26">
            <a:extLst>
              <a:ext uri="{FF2B5EF4-FFF2-40B4-BE49-F238E27FC236}">
                <a16:creationId xmlns:a16="http://schemas.microsoft.com/office/drawing/2014/main" id="{B797A2C8-9832-49E6-B70F-1765E92EE3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9131" y="4519093"/>
            <a:ext cx="491942" cy="575423"/>
          </a:xfrm>
          <a:prstGeom prst="rect">
            <a:avLst/>
          </a:prstGeom>
        </p:spPr>
      </p:pic>
    </p:spTree>
    <p:extLst>
      <p:ext uri="{BB962C8B-B14F-4D97-AF65-F5344CB8AC3E}">
        <p14:creationId xmlns:p14="http://schemas.microsoft.com/office/powerpoint/2010/main" val="84004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52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accel="50000" decel="50000" fill="hold" nodeType="withEffect">
                                  <p:stCondLst>
                                    <p:cond delay="0"/>
                                  </p:stCondLst>
                                  <p:childTnLst>
                                    <p:animMotion origin="layout" path="M -2.29167E-6 4.07407E-6 L 0.10742 -0.06412 " pathEditMode="relative" rAng="0" ptsTypes="AA">
                                      <p:cBhvr>
                                        <p:cTn id="19" dur="1100" fill="hold"/>
                                        <p:tgtEl>
                                          <p:spTgt spid="27"/>
                                        </p:tgtEl>
                                        <p:attrNameLst>
                                          <p:attrName>ppt_x</p:attrName>
                                          <p:attrName>ppt_y</p:attrName>
                                        </p:attrNameLst>
                                      </p:cBhvr>
                                      <p:rCtr x="5365" y="-3218"/>
                                    </p:animMotion>
                                  </p:childTnLst>
                                </p:cTn>
                              </p:par>
                            </p:childTnLst>
                          </p:cTn>
                        </p:par>
                        <p:par>
                          <p:cTn id="20" fill="hold">
                            <p:stCondLst>
                              <p:cond delay="1100"/>
                            </p:stCondLst>
                            <p:childTnLst>
                              <p:par>
                                <p:cTn id="21" presetID="26" presetClass="emph" presetSubtype="0" fill="hold" nodeType="afterEffect">
                                  <p:stCondLst>
                                    <p:cond delay="0"/>
                                  </p:stCondLst>
                                  <p:childTnLst>
                                    <p:animEffect transition="out" filter="fade">
                                      <p:cBhvr>
                                        <p:cTn id="22" dur="500" tmFilter="0, 0; .2, .5; .8, .5; 1, 0"/>
                                        <p:tgtEl>
                                          <p:spTgt spid="27"/>
                                        </p:tgtEl>
                                      </p:cBhvr>
                                    </p:animEffect>
                                    <p:animScale>
                                      <p:cBhvr>
                                        <p:cTn id="23" dur="250" autoRev="1" fill="hold"/>
                                        <p:tgtEl>
                                          <p:spTgt spid="27"/>
                                        </p:tgtEl>
                                      </p:cBhvr>
                                      <p:by x="105000" y="105000"/>
                                    </p:animScale>
                                  </p:childTnLst>
                                </p:cTn>
                              </p:par>
                            </p:childTnLst>
                          </p:cTn>
                        </p:par>
                        <p:par>
                          <p:cTn id="24" fill="hold">
                            <p:stCondLst>
                              <p:cond delay="1600"/>
                            </p:stCondLst>
                            <p:childTnLst>
                              <p:par>
                                <p:cTn id="25" presetID="10" presetClass="exit" presetSubtype="0" fill="hold" nodeType="after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 presetClass="mediacall" presetSubtype="0" fill="hold" nodeType="afterEffect">
                                  <p:stCondLst>
                                    <p:cond delay="0"/>
                                  </p:stCondLst>
                                  <p:childTnLst>
                                    <p:cmd type="call" cmd="playFrom(0.0)">
                                      <p:cBhvr>
                                        <p:cTn id="35" dur="29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6"/>
                </p:tgtEl>
              </p:cMediaNode>
            </p:video>
            <p:seq concurrent="1" nextAc="seek">
              <p:cTn id="37" restart="whenNotActive" fill="hold" evtFilter="cancelBubble" nodeType="interactiveSeq">
                <p:stCondLst>
                  <p:cond evt="onClick" delay="0">
                    <p:tgtEl>
                      <p:spTgt spid="6"/>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6"/>
                                        </p:tgtEl>
                                      </p:cBhvr>
                                    </p:cmd>
                                  </p:childTnLst>
                                </p:cTn>
                              </p:par>
                            </p:childTnLst>
                          </p:cTn>
                        </p:par>
                      </p:childTnLst>
                    </p:cTn>
                  </p:par>
                </p:childTnLst>
              </p:cTn>
              <p:nextCondLst>
                <p:cond evt="onClick" delay="0">
                  <p:tgtEl>
                    <p:spTgt spid="6"/>
                  </p:tgtEl>
                </p:cond>
              </p:nextCondLst>
            </p:seq>
            <p:video>
              <p:cMediaNode vol="80000">
                <p:cTn id="42" fill="hold" display="0">
                  <p:stCondLst>
                    <p:cond delay="indefinite"/>
                  </p:stCondLst>
                </p:cTn>
                <p:tgtEl>
                  <p:spTgt spid="9"/>
                </p:tgtEl>
              </p:cMediaNode>
            </p:video>
          </p:childTnLst>
        </p:cTn>
      </p:par>
    </p:tnLst>
    <p:bldLst>
      <p:bldP spid="25" grpId="0" animBg="1"/>
      <p:bldP spid="2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églalap: lekerekített 16">
            <a:extLst>
              <a:ext uri="{FF2B5EF4-FFF2-40B4-BE49-F238E27FC236}">
                <a16:creationId xmlns:a16="http://schemas.microsoft.com/office/drawing/2014/main" id="{A0973AD2-97D6-4BAF-B278-7AE61BD3E45D}"/>
              </a:ext>
            </a:extLst>
          </p:cNvPr>
          <p:cNvSpPr/>
          <p:nvPr/>
        </p:nvSpPr>
        <p:spPr>
          <a:xfrm>
            <a:off x="9224653" y="1936739"/>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Háromszög 17">
            <a:extLst>
              <a:ext uri="{FF2B5EF4-FFF2-40B4-BE49-F238E27FC236}">
                <a16:creationId xmlns:a16="http://schemas.microsoft.com/office/drawing/2014/main" id="{B0EF305C-B0C1-4F0D-931E-464142F673AD}"/>
              </a:ext>
            </a:extLst>
          </p:cNvPr>
          <p:cNvSpPr/>
          <p:nvPr/>
        </p:nvSpPr>
        <p:spPr>
          <a:xfrm rot="16200000">
            <a:off x="9099855" y="2375056"/>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Szabadkézi sokszög: alakzat 25">
            <a:extLst>
              <a:ext uri="{FF2B5EF4-FFF2-40B4-BE49-F238E27FC236}">
                <a16:creationId xmlns:a16="http://schemas.microsoft.com/office/drawing/2014/main" id="{DB961EEE-23F4-4167-8482-7B12E52E2C51}"/>
              </a:ext>
            </a:extLst>
          </p:cNvPr>
          <p:cNvSpPr/>
          <p:nvPr/>
        </p:nvSpPr>
        <p:spPr>
          <a:xfrm>
            <a:off x="902916" y="496923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27" name="Felirat: balra mutató nyíllal 26">
            <a:extLst>
              <a:ext uri="{FF2B5EF4-FFF2-40B4-BE49-F238E27FC236}">
                <a16:creationId xmlns:a16="http://schemas.microsoft.com/office/drawing/2014/main" id="{97B45246-128E-45E4-A8FA-94A2FB53CC26}"/>
              </a:ext>
            </a:extLst>
          </p:cNvPr>
          <p:cNvSpPr/>
          <p:nvPr/>
        </p:nvSpPr>
        <p:spPr>
          <a:xfrm>
            <a:off x="8306126" y="350186"/>
            <a:ext cx="3421286" cy="1254488"/>
          </a:xfrm>
          <a:prstGeom prst="leftArrowCallout">
            <a:avLst>
              <a:gd name="adj1" fmla="val 41550"/>
              <a:gd name="adj2" fmla="val 13942"/>
              <a:gd name="adj3" fmla="val 15724"/>
              <a:gd name="adj4" fmla="val 94234"/>
            </a:avLst>
          </a:prstGeom>
          <a:ln>
            <a:solidFill>
              <a:schemeClr val="bg1">
                <a:lumMod val="65000"/>
              </a:schemeClr>
            </a:solidFill>
          </a:ln>
          <a:effectLst>
            <a:outerShdw blurRad="88900" sx="102000" sy="102000" algn="ctr"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pic>
        <p:nvPicPr>
          <p:cNvPr id="28" name="Kép 27">
            <a:extLst>
              <a:ext uri="{FF2B5EF4-FFF2-40B4-BE49-F238E27FC236}">
                <a16:creationId xmlns:a16="http://schemas.microsoft.com/office/drawing/2014/main" id="{E8ABCD53-A372-4720-9758-7A28F62BF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73" y="75075"/>
            <a:ext cx="3124200" cy="1390650"/>
          </a:xfrm>
          <a:prstGeom prst="rect">
            <a:avLst/>
          </a:prstGeom>
        </p:spPr>
      </p:pic>
      <p:sp>
        <p:nvSpPr>
          <p:cNvPr id="31" name="Szabadkézi sokszög: alakzat 30">
            <a:extLst>
              <a:ext uri="{FF2B5EF4-FFF2-40B4-BE49-F238E27FC236}">
                <a16:creationId xmlns:a16="http://schemas.microsoft.com/office/drawing/2014/main" id="{27AEB887-3C41-4623-BC91-01225C0ECD3C}"/>
              </a:ext>
            </a:extLst>
          </p:cNvPr>
          <p:cNvSpPr/>
          <p:nvPr/>
        </p:nvSpPr>
        <p:spPr>
          <a:xfrm>
            <a:off x="902917" y="37186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2" name="Szabadkézi sokszög: alakzat 31">
            <a:extLst>
              <a:ext uri="{FF2B5EF4-FFF2-40B4-BE49-F238E27FC236}">
                <a16:creationId xmlns:a16="http://schemas.microsoft.com/office/drawing/2014/main" id="{09427440-B0C4-40A5-933C-F8B5C8E02846}"/>
              </a:ext>
            </a:extLst>
          </p:cNvPr>
          <p:cNvSpPr/>
          <p:nvPr/>
        </p:nvSpPr>
        <p:spPr>
          <a:xfrm>
            <a:off x="991290" y="371864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a:t>
            </a:r>
          </a:p>
        </p:txBody>
      </p:sp>
      <p:sp>
        <p:nvSpPr>
          <p:cNvPr id="16" name="Téglalap: lekerekített 15">
            <a:extLst>
              <a:ext uri="{FF2B5EF4-FFF2-40B4-BE49-F238E27FC236}">
                <a16:creationId xmlns:a16="http://schemas.microsoft.com/office/drawing/2014/main" id="{948673B6-4708-4428-8358-ECA500A563D5}"/>
              </a:ext>
            </a:extLst>
          </p:cNvPr>
          <p:cNvSpPr/>
          <p:nvPr/>
        </p:nvSpPr>
        <p:spPr>
          <a:xfrm>
            <a:off x="9224653" y="2991858"/>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Háromszög 18">
            <a:extLst>
              <a:ext uri="{FF2B5EF4-FFF2-40B4-BE49-F238E27FC236}">
                <a16:creationId xmlns:a16="http://schemas.microsoft.com/office/drawing/2014/main" id="{DE26FBB8-DFB0-4EC2-AC42-1C8F9FFFC77B}"/>
              </a:ext>
            </a:extLst>
          </p:cNvPr>
          <p:cNvSpPr/>
          <p:nvPr/>
        </p:nvSpPr>
        <p:spPr>
          <a:xfrm rot="5400000">
            <a:off x="11602614" y="3430174"/>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5" name="Szabadkézi sokszög: alakzat 24">
            <a:extLst>
              <a:ext uri="{FF2B5EF4-FFF2-40B4-BE49-F238E27FC236}">
                <a16:creationId xmlns:a16="http://schemas.microsoft.com/office/drawing/2014/main" id="{A24ED78E-3F07-4C3A-AE41-F778501AB44C}"/>
              </a:ext>
            </a:extLst>
          </p:cNvPr>
          <p:cNvSpPr/>
          <p:nvPr/>
        </p:nvSpPr>
        <p:spPr>
          <a:xfrm>
            <a:off x="3807000" y="371959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3" name="Szabadkézi sokszög: alakzat 32">
            <a:extLst>
              <a:ext uri="{FF2B5EF4-FFF2-40B4-BE49-F238E27FC236}">
                <a16:creationId xmlns:a16="http://schemas.microsoft.com/office/drawing/2014/main" id="{B17A832F-5EEF-4703-8969-797273D15A83}"/>
              </a:ext>
            </a:extLst>
          </p:cNvPr>
          <p:cNvSpPr/>
          <p:nvPr/>
        </p:nvSpPr>
        <p:spPr>
          <a:xfrm>
            <a:off x="3895373" y="371864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4" name="Téglalap: lekerekített 33">
            <a:extLst>
              <a:ext uri="{FF2B5EF4-FFF2-40B4-BE49-F238E27FC236}">
                <a16:creationId xmlns:a16="http://schemas.microsoft.com/office/drawing/2014/main" id="{395E1C25-B11F-4948-8F25-D4FF8F53545C}"/>
              </a:ext>
            </a:extLst>
          </p:cNvPr>
          <p:cNvSpPr/>
          <p:nvPr/>
        </p:nvSpPr>
        <p:spPr>
          <a:xfrm>
            <a:off x="6398132" y="371864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5" name="Szabadkézi sokszög: alakzat 34">
            <a:extLst>
              <a:ext uri="{FF2B5EF4-FFF2-40B4-BE49-F238E27FC236}">
                <a16:creationId xmlns:a16="http://schemas.microsoft.com/office/drawing/2014/main" id="{F1F74ECD-7947-4B5A-9ADE-CFAE6F91E054}"/>
              </a:ext>
            </a:extLst>
          </p:cNvPr>
          <p:cNvSpPr/>
          <p:nvPr/>
        </p:nvSpPr>
        <p:spPr>
          <a:xfrm>
            <a:off x="6398132" y="362797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6" name="Téglalap: lekerekített 35">
            <a:extLst>
              <a:ext uri="{FF2B5EF4-FFF2-40B4-BE49-F238E27FC236}">
                <a16:creationId xmlns:a16="http://schemas.microsoft.com/office/drawing/2014/main" id="{6BC0DE18-30F4-4526-81C7-470782D59334}"/>
              </a:ext>
            </a:extLst>
          </p:cNvPr>
          <p:cNvSpPr/>
          <p:nvPr/>
        </p:nvSpPr>
        <p:spPr>
          <a:xfrm>
            <a:off x="9224653" y="4201650"/>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Háromszög 40">
            <a:extLst>
              <a:ext uri="{FF2B5EF4-FFF2-40B4-BE49-F238E27FC236}">
                <a16:creationId xmlns:a16="http://schemas.microsoft.com/office/drawing/2014/main" id="{00B43E76-E2A0-4619-BCFD-3A9DBEB6743E}"/>
              </a:ext>
            </a:extLst>
          </p:cNvPr>
          <p:cNvSpPr/>
          <p:nvPr/>
        </p:nvSpPr>
        <p:spPr>
          <a:xfrm rot="10800000">
            <a:off x="10351234" y="5174003"/>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0" name="Szabadkézi sokszög: alakzat 49">
            <a:extLst>
              <a:ext uri="{FF2B5EF4-FFF2-40B4-BE49-F238E27FC236}">
                <a16:creationId xmlns:a16="http://schemas.microsoft.com/office/drawing/2014/main" id="{2E24B168-646B-4F71-AEBD-AD6E103BD7CA}"/>
              </a:ext>
            </a:extLst>
          </p:cNvPr>
          <p:cNvSpPr/>
          <p:nvPr/>
        </p:nvSpPr>
        <p:spPr>
          <a:xfrm>
            <a:off x="6398132" y="491934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51" name="Szabadkézi sokszög: alakzat 50">
            <a:extLst>
              <a:ext uri="{FF2B5EF4-FFF2-40B4-BE49-F238E27FC236}">
                <a16:creationId xmlns:a16="http://schemas.microsoft.com/office/drawing/2014/main" id="{80832623-4FDF-4174-B47B-9173EB4BA617}"/>
              </a:ext>
            </a:extLst>
          </p:cNvPr>
          <p:cNvSpPr/>
          <p:nvPr/>
        </p:nvSpPr>
        <p:spPr>
          <a:xfrm>
            <a:off x="6398132" y="491934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20" name="Szabadkézi sokszög: alakzat 19">
            <a:extLst>
              <a:ext uri="{FF2B5EF4-FFF2-40B4-BE49-F238E27FC236}">
                <a16:creationId xmlns:a16="http://schemas.microsoft.com/office/drawing/2014/main" id="{19B53AFB-5DD7-4961-9C8C-70999FD17E82}"/>
              </a:ext>
            </a:extLst>
          </p:cNvPr>
          <p:cNvSpPr/>
          <p:nvPr/>
        </p:nvSpPr>
        <p:spPr>
          <a:xfrm>
            <a:off x="991290" y="2467359"/>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1" name="Szabadkézi sokszög: alakzat 20">
            <a:extLst>
              <a:ext uri="{FF2B5EF4-FFF2-40B4-BE49-F238E27FC236}">
                <a16:creationId xmlns:a16="http://schemas.microsoft.com/office/drawing/2014/main" id="{BDD6A8B5-3CC4-4ACB-A868-18EA6384712C}"/>
              </a:ext>
            </a:extLst>
          </p:cNvPr>
          <p:cNvSpPr/>
          <p:nvPr/>
        </p:nvSpPr>
        <p:spPr>
          <a:xfrm>
            <a:off x="991290" y="246735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Tree>
    <p:extLst>
      <p:ext uri="{BB962C8B-B14F-4D97-AF65-F5344CB8AC3E}">
        <p14:creationId xmlns:p14="http://schemas.microsoft.com/office/powerpoint/2010/main" val="2031586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74</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74</a:t>
            </a:fld>
            <a:endParaRPr lang="en-GB" dirty="0"/>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7898864" y="3308210"/>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   Vagy milyen megkötések</a:t>
            </a:r>
            <a:br>
              <a:rPr lang="hu-HU" sz="1200" dirty="0">
                <a:latin typeface="Arial Nova Cond" panose="020B0506020202020204" pitchFamily="34" charset="0"/>
              </a:rPr>
            </a:br>
            <a:r>
              <a:rPr lang="hu-HU" sz="1200" dirty="0">
                <a:latin typeface="Arial Nova Cond" panose="020B0506020202020204" pitchFamily="34" charset="0"/>
              </a:rPr>
              <a:t>és körülmények között</a:t>
            </a:r>
            <a:br>
              <a:rPr lang="hu-HU" sz="1200" dirty="0">
                <a:latin typeface="Arial Nova Cond" panose="020B0506020202020204" pitchFamily="34" charset="0"/>
              </a:rPr>
            </a:br>
            <a:r>
              <a:rPr lang="hu-HU" sz="1200" dirty="0">
                <a:latin typeface="Arial Nova Cond" panose="020B0506020202020204" pitchFamily="34" charset="0"/>
              </a:rPr>
              <a:t>lenne alkalmazható az</a:t>
            </a:r>
            <a:br>
              <a:rPr lang="hu-HU" sz="1200" dirty="0">
                <a:latin typeface="Arial Nova Cond" panose="020B0506020202020204" pitchFamily="34" charset="0"/>
              </a:rPr>
            </a:br>
            <a:r>
              <a:rPr lang="hu-HU" sz="1200" dirty="0">
                <a:latin typeface="Arial Nova Cond" panose="020B0506020202020204" pitchFamily="34" charset="0"/>
              </a:rPr>
              <a:t>esetünkben.</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3184134"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Mindegyik esetében megpróbálom elmagyarázni, hogy mi a lényege, hogyan működik.</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5581070"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Egy konkrét példát is adok rá és megmutatom, hogy melyik része kapcsolódik a mi megoldásunkhoz.</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5672798"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Egy példán keresztül</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7898864" y="234349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miért alkalmazható, miért nem alkalmazható a mi esetünkben.</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7898864" y="234349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Megmutatom</a:t>
            </a:r>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7" name="Szöveg helye 14">
            <a:extLst>
              <a:ext uri="{FF2B5EF4-FFF2-40B4-BE49-F238E27FC236}">
                <a16:creationId xmlns:a16="http://schemas.microsoft.com/office/drawing/2014/main" id="{23F2B2C5-BA30-4967-9D0B-29F69A9DA9FE}"/>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8" name="Szöveg helye 14">
            <a:extLst>
              <a:ext uri="{FF2B5EF4-FFF2-40B4-BE49-F238E27FC236}">
                <a16:creationId xmlns:a16="http://schemas.microsoft.com/office/drawing/2014/main" id="{06851699-5761-45DE-972C-65B6CE5B608E}"/>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9" name="Szöveg helye 14">
            <a:extLst>
              <a:ext uri="{FF2B5EF4-FFF2-40B4-BE49-F238E27FC236}">
                <a16:creationId xmlns:a16="http://schemas.microsoft.com/office/drawing/2014/main" id="{EA8BC159-8AAF-4C2C-94E9-867DABE1D4BF}"/>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30" name="Szabadkézi sokszög: alakzat 29">
            <a:extLst>
              <a:ext uri="{FF2B5EF4-FFF2-40B4-BE49-F238E27FC236}">
                <a16:creationId xmlns:a16="http://schemas.microsoft.com/office/drawing/2014/main" id="{6D5E588C-A2DE-472F-9A60-B2CB8E3BAA66}"/>
              </a:ext>
            </a:extLst>
          </p:cNvPr>
          <p:cNvSpPr/>
          <p:nvPr/>
        </p:nvSpPr>
        <p:spPr>
          <a:xfrm>
            <a:off x="7898864" y="643039"/>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jobban megértsük a mi megoldásunk elméleti megfontolásait.</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7898864" y="6430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Mindezt annak érdekében,</a:t>
            </a:r>
          </a:p>
        </p:txBody>
      </p:sp>
    </p:spTree>
    <p:extLst>
      <p:ext uri="{BB962C8B-B14F-4D97-AF65-F5344CB8AC3E}">
        <p14:creationId xmlns:p14="http://schemas.microsoft.com/office/powerpoint/2010/main" val="267507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1" grpId="0" animBg="1"/>
      <p:bldP spid="54" grpId="0" animBg="1"/>
      <p:bldP spid="66" grpId="0" animBg="1"/>
      <p:bldP spid="67" grpId="0" animBg="1"/>
      <p:bldP spid="25" grpId="0"/>
      <p:bldP spid="27" grpId="0"/>
      <p:bldP spid="28" grpId="0"/>
      <p:bldP spid="29" grpId="0"/>
      <p:bldP spid="30" grpId="0" animBg="1"/>
      <p:bldP spid="3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a:effectLst>
            <a:softEdge rad="0"/>
          </a:effectLst>
        </p:spPr>
      </p:pic>
      <p:pic>
        <p:nvPicPr>
          <p:cNvPr id="7" name="Kép 6" descr="A képen szöveg látható&#10;&#10;Automatikusan generált leírás">
            <a:extLst>
              <a:ext uri="{FF2B5EF4-FFF2-40B4-BE49-F238E27FC236}">
                <a16:creationId xmlns:a16="http://schemas.microsoft.com/office/drawing/2014/main" id="{B045099C-2CAD-4C03-97FF-D7221EB2C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4262" y="2590800"/>
            <a:ext cx="4943475" cy="16764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effectLst>
            <a:softEdge rad="152400"/>
          </a:effectLst>
        </p:spPr>
        <p:txBody>
          <a:bodyPr rtlCol="0"/>
          <a:lstStyle/>
          <a:p>
            <a:pPr rtl="0"/>
            <a:fld id="{19B51A1E-902D-48AF-9020-955120F399B6}" type="slidenum">
              <a:rPr lang="en-GB" smtClean="0"/>
              <a:pPr rtl="0"/>
              <a:t>75</a:t>
            </a:fld>
            <a:endParaRPr lang="en-GB" dirty="0"/>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a:effectLst>
            <a:softEdge rad="152400"/>
          </a:effectLst>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75</a:t>
            </a:fld>
            <a:endParaRPr lang="en-GB" dirty="0"/>
          </a:p>
        </p:txBody>
      </p:sp>
      <p:sp>
        <p:nvSpPr>
          <p:cNvPr id="33" name="Téglalap: lekerekített 32">
            <a:extLst>
              <a:ext uri="{FF2B5EF4-FFF2-40B4-BE49-F238E27FC236}">
                <a16:creationId xmlns:a16="http://schemas.microsoft.com/office/drawing/2014/main" id="{720D61AE-B309-40EF-912F-F9457F2717CC}"/>
              </a:ext>
            </a:extLst>
          </p:cNvPr>
          <p:cNvSpPr/>
          <p:nvPr/>
        </p:nvSpPr>
        <p:spPr>
          <a:xfrm>
            <a:off x="6369489"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Egy lehetséges </a:t>
            </a:r>
            <a:r>
              <a:rPr lang="hu-HU" sz="1000" dirty="0" err="1">
                <a:solidFill>
                  <a:schemeClr val="tx1"/>
                </a:solidFill>
                <a:latin typeface="Arial" panose="020B0604020202020204" pitchFamily="34" charset="0"/>
                <a:cs typeface="Arial" panose="020B0604020202020204" pitchFamily="34" charset="0"/>
              </a:rPr>
              <a:t>deffiníció</a:t>
            </a:r>
            <a:r>
              <a:rPr lang="hu-HU" sz="1000" dirty="0">
                <a:solidFill>
                  <a:schemeClr val="tx1"/>
                </a:solidFill>
                <a:latin typeface="Arial" panose="020B0604020202020204" pitchFamily="34" charset="0"/>
                <a:cs typeface="Arial" panose="020B0604020202020204" pitchFamily="34" charset="0"/>
              </a:rPr>
              <a: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(szerintem az eddigi legjobb)</a:t>
            </a:r>
          </a:p>
        </p:txBody>
      </p:sp>
      <p:sp>
        <p:nvSpPr>
          <p:cNvPr id="34" name="Szabadkézi sokszög: alakzat 33">
            <a:extLst>
              <a:ext uri="{FF2B5EF4-FFF2-40B4-BE49-F238E27FC236}">
                <a16:creationId xmlns:a16="http://schemas.microsoft.com/office/drawing/2014/main" id="{607D0F28-8AA5-4AED-BF4C-CA627754C5E7}"/>
              </a:ext>
            </a:extLst>
          </p:cNvPr>
          <p:cNvSpPr/>
          <p:nvPr/>
        </p:nvSpPr>
        <p:spPr>
          <a:xfrm>
            <a:off x="6369489"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Mi a Gépi Tanulás?</a:t>
            </a:r>
          </a:p>
        </p:txBody>
      </p:sp>
    </p:spTree>
    <p:extLst>
      <p:ext uri="{BB962C8B-B14F-4D97-AF65-F5344CB8AC3E}">
        <p14:creationId xmlns:p14="http://schemas.microsoft.com/office/powerpoint/2010/main" val="389300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76</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Learning</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Hogyan és hol épül be ez a mi</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megoldásunkba.</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76</a:t>
            </a:fld>
            <a:endParaRPr lang="en-GB" dirty="0"/>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30" name="Szabadkézi sokszög: alakzat 29">
            <a:extLst>
              <a:ext uri="{FF2B5EF4-FFF2-40B4-BE49-F238E27FC236}">
                <a16:creationId xmlns:a16="http://schemas.microsoft.com/office/drawing/2014/main" id="{6D5E588C-A2DE-472F-9A60-B2CB8E3BAA66}"/>
              </a:ext>
            </a:extLst>
          </p:cNvPr>
          <p:cNvSpPr/>
          <p:nvPr/>
        </p:nvSpPr>
        <p:spPr>
          <a:xfrm>
            <a:off x="5772103" y="207512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Mi egy többrétegű neurális hálót választottunk.</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5772103" y="207512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Ehhez a becsléshez</a:t>
            </a:r>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Vannak</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bemeneti változóink</a:t>
            </a:r>
          </a:p>
        </p:txBody>
      </p:sp>
      <p:sp>
        <p:nvSpPr>
          <p:cNvPr id="23" name="Szöveg helye 14">
            <a:extLst>
              <a:ext uri="{FF2B5EF4-FFF2-40B4-BE49-F238E27FC236}">
                <a16:creationId xmlns:a16="http://schemas.microsoft.com/office/drawing/2014/main" id="{44BE950D-30C1-4106-9620-D710301A724A}"/>
              </a:ext>
            </a:extLst>
          </p:cNvPr>
          <p:cNvSpPr txBox="1">
            <a:spLocks/>
          </p:cNvSpPr>
          <p:nvPr/>
        </p:nvSpPr>
        <p:spPr>
          <a:xfrm>
            <a:off x="3544430"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Left</a:t>
            </a:r>
            <a:r>
              <a:rPr lang="hu-HU" dirty="0">
                <a:solidFill>
                  <a:schemeClr val="bg1"/>
                </a:solidFill>
                <a:latin typeface="Calibri Light" panose="020F0302020204030204" pitchFamily="34" charset="0"/>
                <a:cs typeface="Calibri Light" panose="020F0302020204030204" pitchFamily="34" charset="0"/>
              </a:rPr>
              <a:t>, Center, </a:t>
            </a:r>
            <a:r>
              <a:rPr lang="hu-HU" dirty="0" err="1">
                <a:solidFill>
                  <a:schemeClr val="bg1"/>
                </a:solidFill>
                <a:latin typeface="Calibri Light" panose="020F0302020204030204" pitchFamily="34" charset="0"/>
                <a:cs typeface="Calibri Light" panose="020F0302020204030204" pitchFamily="34" charset="0"/>
              </a:rPr>
              <a:t>Right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1        50     103      50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2        49     100      51</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3        44     103      55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58      48     100     52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59      45     106     59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60      42     109     70</a:t>
            </a:r>
          </a:p>
        </p:txBody>
      </p:sp>
      <p:sp>
        <p:nvSpPr>
          <p:cNvPr id="24" name="Szöveg helye 14">
            <a:extLst>
              <a:ext uri="{FF2B5EF4-FFF2-40B4-BE49-F238E27FC236}">
                <a16:creationId xmlns:a16="http://schemas.microsoft.com/office/drawing/2014/main" id="{7F4D596B-C449-48CD-AC85-65D57DA33B07}"/>
              </a:ext>
            </a:extLst>
          </p:cNvPr>
          <p:cNvSpPr txBox="1">
            <a:spLocks/>
          </p:cNvSpPr>
          <p:nvPr/>
        </p:nvSpPr>
        <p:spPr>
          <a:xfrm>
            <a:off x="8017921" y="2594838"/>
            <a:ext cx="274320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Továbbá</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ismerjük a hozzájuk tartozó kimeneti változó értékét is</a:t>
            </a:r>
          </a:p>
        </p:txBody>
      </p:sp>
      <p:sp>
        <p:nvSpPr>
          <p:cNvPr id="33" name="Szöveg helye 14">
            <a:extLst>
              <a:ext uri="{FF2B5EF4-FFF2-40B4-BE49-F238E27FC236}">
                <a16:creationId xmlns:a16="http://schemas.microsoft.com/office/drawing/2014/main" id="{67DA281C-0361-4A1A-A5AF-608A45CD86D5}"/>
              </a:ext>
            </a:extLst>
          </p:cNvPr>
          <p:cNvSpPr txBox="1">
            <a:spLocks/>
          </p:cNvSpPr>
          <p:nvPr/>
        </p:nvSpPr>
        <p:spPr>
          <a:xfrm>
            <a:off x="8017921"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Distance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3             10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60            2</a:t>
            </a:r>
          </a:p>
        </p:txBody>
      </p:sp>
      <p:sp>
        <p:nvSpPr>
          <p:cNvPr id="38" name="Szöveg helye 14">
            <a:extLst>
              <a:ext uri="{FF2B5EF4-FFF2-40B4-BE49-F238E27FC236}">
                <a16:creationId xmlns:a16="http://schemas.microsoft.com/office/drawing/2014/main" id="{7ECEC50C-8A15-4035-B992-B397E1056C69}"/>
              </a:ext>
            </a:extLst>
          </p:cNvPr>
          <p:cNvSpPr txBox="1">
            <a:spLocks/>
          </p:cNvSpPr>
          <p:nvPr/>
        </p:nvSpPr>
        <p:spPr>
          <a:xfrm>
            <a:off x="5590946" y="3973062"/>
            <a:ext cx="2598897" cy="192674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0" lang="hu-HU"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keressük azt a függvényt</a:t>
            </a:r>
            <a:br>
              <a:rPr lang="hu-HU" sz="2400" dirty="0">
                <a:solidFill>
                  <a:schemeClr val="bg1"/>
                </a:solidFill>
                <a:latin typeface="Arial" panose="020B0604020202020204" pitchFamily="34" charset="0"/>
                <a:cs typeface="Arial" panose="020B0604020202020204" pitchFamily="34" charset="0"/>
              </a:rPr>
            </a:br>
            <a:r>
              <a:rPr lang="hu-HU" sz="2000" dirty="0">
                <a:solidFill>
                  <a:schemeClr val="bg1"/>
                </a:solidFill>
                <a:latin typeface="Arial" panose="020B0604020202020204" pitchFamily="34" charset="0"/>
                <a:cs typeface="Arial" panose="020B0604020202020204" pitchFamily="34" charset="0"/>
              </a:rPr>
              <a:t>f(</a:t>
            </a:r>
            <a:r>
              <a:rPr lang="hu-HU" sz="2000" dirty="0" err="1">
                <a:solidFill>
                  <a:schemeClr val="bg1"/>
                </a:solidFill>
                <a:latin typeface="Arial" panose="020B0604020202020204" pitchFamily="34" charset="0"/>
                <a:cs typeface="Arial" panose="020B0604020202020204" pitchFamily="34" charset="0"/>
              </a:rPr>
              <a:t>l,c,r</a:t>
            </a:r>
            <a:r>
              <a:rPr lang="hu-HU" sz="2000" dirty="0">
                <a:solidFill>
                  <a:schemeClr val="bg1"/>
                </a:solidFill>
                <a:latin typeface="Arial" panose="020B0604020202020204" pitchFamily="34" charset="0"/>
                <a:cs typeface="Arial" panose="020B0604020202020204" pitchFamily="34" charset="0"/>
              </a:rPr>
              <a:t>) = 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amelynek a hibája a</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legkisebb</a:t>
            </a:r>
            <a:br>
              <a:rPr lang="hu-HU" dirty="0">
                <a:solidFill>
                  <a:schemeClr val="bg1"/>
                </a:solidFill>
                <a:latin typeface="Calibri Light" panose="020F0302020204030204" pitchFamily="34" charset="0"/>
                <a:cs typeface="Calibri Light" panose="020F0302020204030204" pitchFamily="34" charset="0"/>
              </a:rPr>
            </a:br>
            <a:r>
              <a:rPr lang="hu-HU" sz="2000" dirty="0">
                <a:solidFill>
                  <a:schemeClr val="bg1"/>
                </a:solidFill>
                <a:latin typeface="Arial" panose="020B0604020202020204" pitchFamily="34" charset="0"/>
                <a:cs typeface="Arial" panose="020B0604020202020204" pitchFamily="34" charset="0"/>
              </a:rPr>
              <a:t>L(E)</a:t>
            </a:r>
            <a:r>
              <a:rPr lang="hu-HU" sz="2000" dirty="0" err="1">
                <a:solidFill>
                  <a:schemeClr val="bg1"/>
                </a:solidFill>
                <a:latin typeface="Arial" panose="020B0604020202020204" pitchFamily="34" charset="0"/>
                <a:cs typeface="Arial" panose="020B0604020202020204" pitchFamily="34" charset="0"/>
              </a:rPr>
              <a:t>argmax_min</a:t>
            </a:r>
            <a:endParaRPr lang="hu-HU" sz="2000" dirty="0">
              <a:solidFill>
                <a:schemeClr val="bg1"/>
              </a:solidFill>
              <a:latin typeface="Arial" panose="020B0604020202020204" pitchFamily="34" charset="0"/>
              <a:cs typeface="Arial" panose="020B0604020202020204" pitchFamily="34" charset="0"/>
            </a:endParaRPr>
          </a:p>
        </p:txBody>
      </p:sp>
      <p:sp>
        <p:nvSpPr>
          <p:cNvPr id="39" name="Szabadkézi sokszög: alakzat 38">
            <a:extLst>
              <a:ext uri="{FF2B5EF4-FFF2-40B4-BE49-F238E27FC236}">
                <a16:creationId xmlns:a16="http://schemas.microsoft.com/office/drawing/2014/main" id="{DECFA8C2-E98A-46DD-B2FC-B17A630FBC83}"/>
              </a:ext>
            </a:extLst>
          </p:cNvPr>
          <p:cNvSpPr/>
          <p:nvPr/>
        </p:nvSpPr>
        <p:spPr>
          <a:xfrm>
            <a:off x="5683730" y="317662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értékek alapján szeretnénk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becsülni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Center,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a:t>
            </a:r>
          </a:p>
        </p:txBody>
      </p:sp>
      <p:sp>
        <p:nvSpPr>
          <p:cNvPr id="40" name="Szabadkézi sokszög: alakzat 39">
            <a:extLst>
              <a:ext uri="{FF2B5EF4-FFF2-40B4-BE49-F238E27FC236}">
                <a16:creationId xmlns:a16="http://schemas.microsoft.com/office/drawing/2014/main" id="{004C9266-8481-40E8-B8D8-E494C2308EBA}"/>
              </a:ext>
            </a:extLst>
          </p:cNvPr>
          <p:cNvSpPr/>
          <p:nvPr/>
        </p:nvSpPr>
        <p:spPr>
          <a:xfrm>
            <a:off x="5775458" y="317567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Ezek alapján</a:t>
            </a:r>
          </a:p>
        </p:txBody>
      </p:sp>
      <p:sp>
        <p:nvSpPr>
          <p:cNvPr id="41" name="Szabadkézi sokszög: alakzat 40">
            <a:extLst>
              <a:ext uri="{FF2B5EF4-FFF2-40B4-BE49-F238E27FC236}">
                <a16:creationId xmlns:a16="http://schemas.microsoft.com/office/drawing/2014/main" id="{0DD0CA76-721F-4651-A7CE-3C8718656EE4}"/>
              </a:ext>
            </a:extLst>
          </p:cNvPr>
          <p:cNvSpPr/>
          <p:nvPr/>
        </p:nvSpPr>
        <p:spPr>
          <a:xfrm>
            <a:off x="9462200" y="317662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Jelen esetben a </a:t>
            </a:r>
            <a:r>
              <a:rPr lang="hu-HU" sz="1000" dirty="0" err="1">
                <a:solidFill>
                  <a:schemeClr val="tx1"/>
                </a:solidFill>
                <a:latin typeface="Arial" panose="020B0604020202020204" pitchFamily="34" charset="0"/>
                <a:cs typeface="Arial" panose="020B0604020202020204" pitchFamily="34" charset="0"/>
              </a:rPr>
              <a:t>Distance</a:t>
            </a:r>
            <a:r>
              <a:rPr lang="hu-HU" sz="1000" dirty="0">
                <a:solidFill>
                  <a:schemeClr val="tx1"/>
                </a:solidFill>
                <a:latin typeface="Arial" panose="020B0604020202020204" pitchFamily="34" charset="0"/>
                <a:cs typeface="Arial" panose="020B0604020202020204" pitchFamily="34" charset="0"/>
              </a:rPr>
              <a:t> változót.</a:t>
            </a:r>
          </a:p>
        </p:txBody>
      </p:sp>
      <p:sp>
        <p:nvSpPr>
          <p:cNvPr id="42" name="Szabadkézi sokszög: alakzat 41">
            <a:extLst>
              <a:ext uri="{FF2B5EF4-FFF2-40B4-BE49-F238E27FC236}">
                <a16:creationId xmlns:a16="http://schemas.microsoft.com/office/drawing/2014/main" id="{0BC60F4B-400F-4816-8B60-209690839414}"/>
              </a:ext>
            </a:extLst>
          </p:cNvPr>
          <p:cNvSpPr/>
          <p:nvPr/>
        </p:nvSpPr>
        <p:spPr>
          <a:xfrm>
            <a:off x="9553928" y="317567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Ezeket az értékeket</a:t>
            </a:r>
          </a:p>
        </p:txBody>
      </p:sp>
      <p:sp>
        <p:nvSpPr>
          <p:cNvPr id="47" name="Szabadkézi sokszög: alakzat 46">
            <a:extLst>
              <a:ext uri="{FF2B5EF4-FFF2-40B4-BE49-F238E27FC236}">
                <a16:creationId xmlns:a16="http://schemas.microsoft.com/office/drawing/2014/main" id="{11546FAD-4713-4436-B867-AD5115F35CA7}"/>
              </a:ext>
            </a:extLst>
          </p:cNvPr>
          <p:cNvSpPr/>
          <p:nvPr/>
        </p:nvSpPr>
        <p:spPr>
          <a:xfrm>
            <a:off x="5772103" y="96219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minden időpillanatban ismert a középértéktől való eltérés mértéke és a szenzorokból mért értékek is.</a:t>
            </a:r>
          </a:p>
        </p:txBody>
      </p:sp>
      <p:sp>
        <p:nvSpPr>
          <p:cNvPr id="48" name="Szabadkézi sokszög: alakzat 47">
            <a:extLst>
              <a:ext uri="{FF2B5EF4-FFF2-40B4-BE49-F238E27FC236}">
                <a16:creationId xmlns:a16="http://schemas.microsoft.com/office/drawing/2014/main" id="{A60FC538-C216-41B8-B4AF-9E92F561DD62}"/>
              </a:ext>
            </a:extLst>
          </p:cNvPr>
          <p:cNvSpPr/>
          <p:nvPr/>
        </p:nvSpPr>
        <p:spPr>
          <a:xfrm>
            <a:off x="5772103" y="96219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Azért tehetjük ezt meg</a:t>
            </a:r>
          </a:p>
        </p:txBody>
      </p:sp>
      <p:sp>
        <p:nvSpPr>
          <p:cNvPr id="49" name="Szabadkézi sokszög: alakzat 48">
            <a:extLst>
              <a:ext uri="{FF2B5EF4-FFF2-40B4-BE49-F238E27FC236}">
                <a16:creationId xmlns:a16="http://schemas.microsoft.com/office/drawing/2014/main" id="{DEC475AA-E158-46F0-B124-D05E2A5E3CE8}"/>
              </a:ext>
            </a:extLst>
          </p:cNvPr>
          <p:cNvSpPr/>
          <p:nvPr/>
        </p:nvSpPr>
        <p:spPr>
          <a:xfrm>
            <a:off x="8198971" y="9787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állapottér egy új pontjára lépünk.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Ezáltal megváltoznak a szenzoros adatok és a távolság is.</a:t>
            </a:r>
          </a:p>
        </p:txBody>
      </p:sp>
      <p:sp>
        <p:nvSpPr>
          <p:cNvPr id="50" name="Szabadkézi sokszög: alakzat 49">
            <a:extLst>
              <a:ext uri="{FF2B5EF4-FFF2-40B4-BE49-F238E27FC236}">
                <a16:creationId xmlns:a16="http://schemas.microsoft.com/office/drawing/2014/main" id="{63609D29-015A-49D2-AD79-9CDC61BE7EE9}"/>
              </a:ext>
            </a:extLst>
          </p:cNvPr>
          <p:cNvSpPr/>
          <p:nvPr/>
        </p:nvSpPr>
        <p:spPr>
          <a:xfrm>
            <a:off x="8290699" y="97783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Minden új lépéssel</a:t>
            </a:r>
          </a:p>
        </p:txBody>
      </p:sp>
      <p:sp>
        <p:nvSpPr>
          <p:cNvPr id="52" name="Téglalap: lekerekített 51">
            <a:extLst>
              <a:ext uri="{FF2B5EF4-FFF2-40B4-BE49-F238E27FC236}">
                <a16:creationId xmlns:a16="http://schemas.microsoft.com/office/drawing/2014/main" id="{2ACAA0CB-529F-44F7-917F-F90E658E5595}"/>
              </a:ext>
            </a:extLst>
          </p:cNvPr>
          <p:cNvSpPr/>
          <p:nvPr/>
        </p:nvSpPr>
        <p:spPr>
          <a:xfrm>
            <a:off x="8304307" y="208729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Módosítunk a becslést végző függvényen – adaptív tanulás.</a:t>
            </a:r>
          </a:p>
        </p:txBody>
      </p:sp>
      <p:sp>
        <p:nvSpPr>
          <p:cNvPr id="53" name="Szabadkézi sokszög: alakzat 52">
            <a:extLst>
              <a:ext uri="{FF2B5EF4-FFF2-40B4-BE49-F238E27FC236}">
                <a16:creationId xmlns:a16="http://schemas.microsoft.com/office/drawing/2014/main" id="{26273685-886F-4C6C-A024-406A970D05D7}"/>
              </a:ext>
            </a:extLst>
          </p:cNvPr>
          <p:cNvSpPr/>
          <p:nvPr/>
        </p:nvSpPr>
        <p:spPr>
          <a:xfrm>
            <a:off x="8304307" y="199662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6. Az új adatok ismeretében</a:t>
            </a:r>
          </a:p>
        </p:txBody>
      </p:sp>
      <p:sp>
        <p:nvSpPr>
          <p:cNvPr id="55" name="Téglalap: lekerekített 54">
            <a:extLst>
              <a:ext uri="{FF2B5EF4-FFF2-40B4-BE49-F238E27FC236}">
                <a16:creationId xmlns:a16="http://schemas.microsoft.com/office/drawing/2014/main" id="{E6A3220D-9ACF-4C8C-8C7F-C4869892C7AB}"/>
              </a:ext>
            </a:extLst>
          </p:cNvPr>
          <p:cNvSpPr/>
          <p:nvPr/>
        </p:nvSpPr>
        <p:spPr>
          <a:xfrm>
            <a:off x="8304307"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Értékeli ki a lehetséges döntéseket és azok következményeit.</a:t>
            </a:r>
          </a:p>
        </p:txBody>
      </p:sp>
      <p:sp>
        <p:nvSpPr>
          <p:cNvPr id="56" name="Szabadkézi sokszög: alakzat 55">
            <a:extLst>
              <a:ext uri="{FF2B5EF4-FFF2-40B4-BE49-F238E27FC236}">
                <a16:creationId xmlns:a16="http://schemas.microsoft.com/office/drawing/2014/main" id="{CAE838F1-E95D-4EB5-8B10-005389725E10}"/>
              </a:ext>
            </a:extLst>
          </p:cNvPr>
          <p:cNvSpPr/>
          <p:nvPr/>
        </p:nvSpPr>
        <p:spPr>
          <a:xfrm>
            <a:off x="8304307"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7. Az új adatok ismeretében</a:t>
            </a:r>
          </a:p>
        </p:txBody>
      </p:sp>
      <p:sp>
        <p:nvSpPr>
          <p:cNvPr id="57" name="Téglalap: lekerekített 56">
            <a:extLst>
              <a:ext uri="{FF2B5EF4-FFF2-40B4-BE49-F238E27FC236}">
                <a16:creationId xmlns:a16="http://schemas.microsoft.com/office/drawing/2014/main" id="{44995726-5AAE-4C60-8552-9B825F8D4ECD}"/>
              </a:ext>
            </a:extLst>
          </p:cNvPr>
          <p:cNvSpPr/>
          <p:nvPr/>
        </p:nvSpPr>
        <p:spPr>
          <a:xfrm>
            <a:off x="5784586"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 állapottér új pontjára kerül és ez egész folyamat kezdődik előröl.</a:t>
            </a:r>
          </a:p>
        </p:txBody>
      </p:sp>
      <p:sp>
        <p:nvSpPr>
          <p:cNvPr id="58" name="Szabadkézi sokszög: alakzat 57">
            <a:extLst>
              <a:ext uri="{FF2B5EF4-FFF2-40B4-BE49-F238E27FC236}">
                <a16:creationId xmlns:a16="http://schemas.microsoft.com/office/drawing/2014/main" id="{14F68858-DF26-4914-BBC1-157F21C8154A}"/>
              </a:ext>
            </a:extLst>
          </p:cNvPr>
          <p:cNvSpPr/>
          <p:nvPr/>
        </p:nvSpPr>
        <p:spPr>
          <a:xfrm>
            <a:off x="5784586"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8. Meghozza a döntését</a:t>
            </a:r>
          </a:p>
        </p:txBody>
      </p:sp>
      <p:pic>
        <p:nvPicPr>
          <p:cNvPr id="34" name="Kép 33">
            <a:extLst>
              <a:ext uri="{FF2B5EF4-FFF2-40B4-BE49-F238E27FC236}">
                <a16:creationId xmlns:a16="http://schemas.microsoft.com/office/drawing/2014/main" id="{3F7A958A-5F65-4D8F-BC66-315BB0CF8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Tree>
    <p:extLst>
      <p:ext uri="{BB962C8B-B14F-4D97-AF65-F5344CB8AC3E}">
        <p14:creationId xmlns:p14="http://schemas.microsoft.com/office/powerpoint/2010/main" val="47763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24" grpId="0"/>
      <p:bldP spid="33" grpId="0"/>
      <p:bldP spid="38" grpId="0"/>
      <p:bldP spid="39" grpId="0" animBg="1"/>
      <p:bldP spid="40" grpId="0" animBg="1"/>
      <p:bldP spid="41" grpId="0" animBg="1"/>
      <p:bldP spid="42" grpId="0" animBg="1"/>
      <p:bldP spid="47" grpId="0" animBg="1"/>
      <p:bldP spid="48" grpId="0" animBg="1"/>
      <p:bldP spid="49" grpId="0" animBg="1"/>
      <p:bldP spid="50" grpId="0" animBg="1"/>
      <p:bldP spid="52" grpId="0" animBg="1"/>
      <p:bldP spid="53" grpId="0" animBg="1"/>
      <p:bldP spid="55" grpId="0" animBg="1"/>
      <p:bldP spid="56" grpId="0" animBg="1"/>
      <p:bldP spid="57" grpId="0" animBg="1"/>
      <p:bldP spid="5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77</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Evolution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Ezt mi nem használjuk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77</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Vannak</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bemeneti változóink</a:t>
            </a:r>
          </a:p>
        </p:txBody>
      </p:sp>
      <p:sp>
        <p:nvSpPr>
          <p:cNvPr id="23" name="Szöveg helye 14">
            <a:extLst>
              <a:ext uri="{FF2B5EF4-FFF2-40B4-BE49-F238E27FC236}">
                <a16:creationId xmlns:a16="http://schemas.microsoft.com/office/drawing/2014/main" id="{44BE950D-30C1-4106-9620-D710301A724A}"/>
              </a:ext>
            </a:extLst>
          </p:cNvPr>
          <p:cNvSpPr txBox="1">
            <a:spLocks/>
          </p:cNvSpPr>
          <p:nvPr/>
        </p:nvSpPr>
        <p:spPr>
          <a:xfrm>
            <a:off x="3544430"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Left</a:t>
            </a:r>
            <a:r>
              <a:rPr lang="hu-HU" dirty="0">
                <a:solidFill>
                  <a:schemeClr val="bg1"/>
                </a:solidFill>
                <a:latin typeface="Calibri Light" panose="020F0302020204030204" pitchFamily="34" charset="0"/>
                <a:cs typeface="Calibri Light" panose="020F0302020204030204" pitchFamily="34" charset="0"/>
              </a:rPr>
              <a:t>, Center, </a:t>
            </a:r>
            <a:r>
              <a:rPr lang="hu-HU" dirty="0" err="1">
                <a:solidFill>
                  <a:schemeClr val="bg1"/>
                </a:solidFill>
                <a:latin typeface="Calibri Light" panose="020F0302020204030204" pitchFamily="34" charset="0"/>
                <a:cs typeface="Calibri Light" panose="020F0302020204030204" pitchFamily="34" charset="0"/>
              </a:rPr>
              <a:t>Right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1        50     103      50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2        49     100      51</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3        44     103      55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58      48     100     52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59      45     106     59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60      42     109     70</a:t>
            </a:r>
          </a:p>
        </p:txBody>
      </p:sp>
      <p:sp>
        <p:nvSpPr>
          <p:cNvPr id="24" name="Szöveg helye 14">
            <a:extLst>
              <a:ext uri="{FF2B5EF4-FFF2-40B4-BE49-F238E27FC236}">
                <a16:creationId xmlns:a16="http://schemas.microsoft.com/office/drawing/2014/main" id="{7F4D596B-C449-48CD-AC85-65D57DA33B07}"/>
              </a:ext>
            </a:extLst>
          </p:cNvPr>
          <p:cNvSpPr txBox="1">
            <a:spLocks/>
          </p:cNvSpPr>
          <p:nvPr/>
        </p:nvSpPr>
        <p:spPr>
          <a:xfrm>
            <a:off x="8017921" y="2594838"/>
            <a:ext cx="274320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nincsek meg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 hozzájuk tartozó kimenti adatok</a:t>
            </a:r>
          </a:p>
        </p:txBody>
      </p:sp>
      <p:sp>
        <p:nvSpPr>
          <p:cNvPr id="33" name="Szöveg helye 14">
            <a:extLst>
              <a:ext uri="{FF2B5EF4-FFF2-40B4-BE49-F238E27FC236}">
                <a16:creationId xmlns:a16="http://schemas.microsoft.com/office/drawing/2014/main" id="{67DA281C-0361-4A1A-A5AF-608A45CD86D5}"/>
              </a:ext>
            </a:extLst>
          </p:cNvPr>
          <p:cNvSpPr txBox="1">
            <a:spLocks/>
          </p:cNvSpPr>
          <p:nvPr/>
        </p:nvSpPr>
        <p:spPr>
          <a:xfrm>
            <a:off x="8700686" y="3854398"/>
            <a:ext cx="834531" cy="109280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8800" dirty="0">
                <a:solidFill>
                  <a:schemeClr val="bg1"/>
                </a:solidFill>
                <a:latin typeface="Calibri Light" panose="020F0302020204030204" pitchFamily="34" charset="0"/>
                <a:cs typeface="Calibri Light" panose="020F0302020204030204" pitchFamily="34" charset="0"/>
              </a:rPr>
              <a:t>?</a:t>
            </a:r>
          </a:p>
        </p:txBody>
      </p:sp>
      <p:sp>
        <p:nvSpPr>
          <p:cNvPr id="38" name="Szöveg helye 14">
            <a:extLst>
              <a:ext uri="{FF2B5EF4-FFF2-40B4-BE49-F238E27FC236}">
                <a16:creationId xmlns:a16="http://schemas.microsoft.com/office/drawing/2014/main" id="{7ECEC50C-8A15-4035-B992-B397E1056C69}"/>
              </a:ext>
            </a:extLst>
          </p:cNvPr>
          <p:cNvSpPr txBox="1">
            <a:spLocks/>
          </p:cNvSpPr>
          <p:nvPr/>
        </p:nvSpPr>
        <p:spPr>
          <a:xfrm>
            <a:off x="5590946" y="3973062"/>
            <a:ext cx="2598897" cy="192674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0" lang="hu-HU"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keressük azt a függvényt</a:t>
            </a:r>
            <a:br>
              <a:rPr lang="hu-HU" sz="2400" dirty="0">
                <a:solidFill>
                  <a:schemeClr val="bg1"/>
                </a:solidFill>
                <a:latin typeface="Arial" panose="020B0604020202020204" pitchFamily="34" charset="0"/>
                <a:cs typeface="Arial" panose="020B0604020202020204" pitchFamily="34" charset="0"/>
              </a:rPr>
            </a:br>
            <a:r>
              <a:rPr lang="hu-HU" sz="2000" dirty="0">
                <a:solidFill>
                  <a:schemeClr val="bg1"/>
                </a:solidFill>
                <a:latin typeface="Arial" panose="020B0604020202020204" pitchFamily="34" charset="0"/>
                <a:cs typeface="Arial" panose="020B0604020202020204" pitchFamily="34" charset="0"/>
              </a:rPr>
              <a:t>f(</a:t>
            </a:r>
            <a:r>
              <a:rPr lang="hu-HU" sz="2000" dirty="0" err="1">
                <a:solidFill>
                  <a:schemeClr val="bg1"/>
                </a:solidFill>
                <a:latin typeface="Arial" panose="020B0604020202020204" pitchFamily="34" charset="0"/>
                <a:cs typeface="Arial" panose="020B0604020202020204" pitchFamily="34" charset="0"/>
              </a:rPr>
              <a:t>l,c,r</a:t>
            </a:r>
            <a:r>
              <a:rPr lang="hu-HU" sz="2000" dirty="0">
                <a:solidFill>
                  <a:schemeClr val="bg1"/>
                </a:solidFill>
                <a:latin typeface="Arial" panose="020B0604020202020204" pitchFamily="34" charset="0"/>
                <a:cs typeface="Arial" panose="020B0604020202020204" pitchFamily="34" charset="0"/>
              </a:rPr>
              <a:t>) = 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amelynek a hibája a</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legkisebb</a:t>
            </a:r>
            <a:br>
              <a:rPr lang="hu-HU" dirty="0">
                <a:solidFill>
                  <a:schemeClr val="bg1"/>
                </a:solidFill>
                <a:latin typeface="Calibri Light" panose="020F0302020204030204" pitchFamily="34" charset="0"/>
                <a:cs typeface="Calibri Light" panose="020F0302020204030204" pitchFamily="34" charset="0"/>
              </a:rPr>
            </a:br>
            <a:r>
              <a:rPr lang="hu-HU" sz="2000" dirty="0">
                <a:solidFill>
                  <a:schemeClr val="bg1"/>
                </a:solidFill>
                <a:latin typeface="Arial" panose="020B0604020202020204" pitchFamily="34" charset="0"/>
                <a:cs typeface="Arial" panose="020B0604020202020204" pitchFamily="34" charset="0"/>
              </a:rPr>
              <a:t>L(E)</a:t>
            </a:r>
            <a:r>
              <a:rPr lang="hu-HU" sz="2000" dirty="0" err="1">
                <a:solidFill>
                  <a:schemeClr val="bg1"/>
                </a:solidFill>
                <a:latin typeface="Arial" panose="020B0604020202020204" pitchFamily="34" charset="0"/>
                <a:cs typeface="Arial" panose="020B0604020202020204" pitchFamily="34" charset="0"/>
              </a:rPr>
              <a:t>argmax_min</a:t>
            </a:r>
            <a:endParaRPr lang="hu-HU" sz="2000" dirty="0">
              <a:solidFill>
                <a:schemeClr val="bg1"/>
              </a:solidFill>
              <a:latin typeface="Arial" panose="020B0604020202020204" pitchFamily="34" charset="0"/>
              <a:cs typeface="Arial" panose="020B0604020202020204" pitchFamily="34" charset="0"/>
            </a:endParaRPr>
          </a:p>
        </p:txBody>
      </p:sp>
      <p:sp>
        <p:nvSpPr>
          <p:cNvPr id="36" name="Szöveg helye 14">
            <a:extLst>
              <a:ext uri="{FF2B5EF4-FFF2-40B4-BE49-F238E27FC236}">
                <a16:creationId xmlns:a16="http://schemas.microsoft.com/office/drawing/2014/main" id="{86748769-D3F2-47C1-B8FF-02694F597344}"/>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cxnSp>
        <p:nvCxnSpPr>
          <p:cNvPr id="5" name="Egyenes összekötő nyíllal 4">
            <a:extLst>
              <a:ext uri="{FF2B5EF4-FFF2-40B4-BE49-F238E27FC236}">
                <a16:creationId xmlns:a16="http://schemas.microsoft.com/office/drawing/2014/main" id="{7E9B6304-AD55-4E8A-B162-563999B35A66}"/>
              </a:ext>
            </a:extLst>
          </p:cNvPr>
          <p:cNvCxnSpPr/>
          <p:nvPr/>
        </p:nvCxnSpPr>
        <p:spPr>
          <a:xfrm flipH="1">
            <a:off x="7987779" y="4429843"/>
            <a:ext cx="622821"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Szabadkézi sokszög: alakzat 36">
            <a:extLst>
              <a:ext uri="{FF2B5EF4-FFF2-40B4-BE49-F238E27FC236}">
                <a16:creationId xmlns:a16="http://schemas.microsoft.com/office/drawing/2014/main" id="{6F62DB07-0B10-4D70-BF49-013643A401F6}"/>
              </a:ext>
            </a:extLst>
          </p:cNvPr>
          <p:cNvSpPr/>
          <p:nvPr/>
        </p:nvSpPr>
        <p:spPr>
          <a:xfrm>
            <a:off x="9462200" y="398519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Akkor hogyan akarjuk tanítani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az f(</a:t>
            </a:r>
            <a:r>
              <a:rPr lang="hu-HU" sz="1000" dirty="0" err="1">
                <a:solidFill>
                  <a:schemeClr val="tx1"/>
                </a:solidFill>
                <a:latin typeface="Arial" panose="020B0604020202020204" pitchFamily="34" charset="0"/>
                <a:cs typeface="Arial" panose="020B0604020202020204" pitchFamily="34" charset="0"/>
              </a:rPr>
              <a:t>l,c,r</a:t>
            </a:r>
            <a:r>
              <a:rPr lang="hu-HU" sz="1000" dirty="0">
                <a:solidFill>
                  <a:schemeClr val="tx1"/>
                </a:solidFill>
                <a:latin typeface="Arial" panose="020B0604020202020204" pitchFamily="34" charset="0"/>
                <a:cs typeface="Arial" panose="020B0604020202020204" pitchFamily="34" charset="0"/>
              </a:rPr>
              <a:t>) függvényt?</a:t>
            </a:r>
          </a:p>
        </p:txBody>
      </p:sp>
      <p:sp>
        <p:nvSpPr>
          <p:cNvPr id="43" name="Szabadkézi sokszög: alakzat 42">
            <a:extLst>
              <a:ext uri="{FF2B5EF4-FFF2-40B4-BE49-F238E27FC236}">
                <a16:creationId xmlns:a16="http://schemas.microsoft.com/office/drawing/2014/main" id="{92A7F4B3-5EB5-4701-96F3-8290A0F51EAB}"/>
              </a:ext>
            </a:extLst>
          </p:cNvPr>
          <p:cNvSpPr/>
          <p:nvPr/>
        </p:nvSpPr>
        <p:spPr>
          <a:xfrm>
            <a:off x="9553928" y="398424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 Ha nincsenek kimeneti adatok</a:t>
            </a:r>
          </a:p>
        </p:txBody>
      </p:sp>
      <p:sp>
        <p:nvSpPr>
          <p:cNvPr id="44" name="Téglalap: lekerekített 43">
            <a:extLst>
              <a:ext uri="{FF2B5EF4-FFF2-40B4-BE49-F238E27FC236}">
                <a16:creationId xmlns:a16="http://schemas.microsoft.com/office/drawing/2014/main" id="{824C17BC-87DB-4D6F-923B-61E6BCEF27B0}"/>
              </a:ext>
            </a:extLst>
          </p:cNvPr>
          <p:cNvSpPr/>
          <p:nvPr/>
        </p:nvSpPr>
        <p:spPr>
          <a:xfrm>
            <a:off x="9550574" y="505592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nem tanítjuk, hanem</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kiválasztjuk őket.</a:t>
            </a:r>
          </a:p>
        </p:txBody>
      </p:sp>
      <p:sp>
        <p:nvSpPr>
          <p:cNvPr id="45" name="Szabadkézi sokszög: alakzat 44">
            <a:extLst>
              <a:ext uri="{FF2B5EF4-FFF2-40B4-BE49-F238E27FC236}">
                <a16:creationId xmlns:a16="http://schemas.microsoft.com/office/drawing/2014/main" id="{84E4F08E-B3C3-423A-955B-F7F87F3F66AC}"/>
              </a:ext>
            </a:extLst>
          </p:cNvPr>
          <p:cNvSpPr/>
          <p:nvPr/>
        </p:nvSpPr>
        <p:spPr>
          <a:xfrm>
            <a:off x="9550574" y="496525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 megoldás</a:t>
            </a:r>
          </a:p>
        </p:txBody>
      </p:sp>
      <p:sp>
        <p:nvSpPr>
          <p:cNvPr id="46" name="Szabadkézi sokszög: alakzat 45">
            <a:extLst>
              <a:ext uri="{FF2B5EF4-FFF2-40B4-BE49-F238E27FC236}">
                <a16:creationId xmlns:a16="http://schemas.microsoft.com/office/drawing/2014/main" id="{51A5783A-231A-4204-AD3D-80557FF494B1}"/>
              </a:ext>
            </a:extLst>
          </p:cNvPr>
          <p:cNvSpPr/>
          <p:nvPr/>
        </p:nvSpPr>
        <p:spPr>
          <a:xfrm>
            <a:off x="6861598" y="5055927"/>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vagyis azok populációját. A populációban  az e-gyedek eltérőek.</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51" name="Szabadkézi sokszög: alakzat 50">
            <a:extLst>
              <a:ext uri="{FF2B5EF4-FFF2-40B4-BE49-F238E27FC236}">
                <a16:creationId xmlns:a16="http://schemas.microsoft.com/office/drawing/2014/main" id="{ED49BBBC-EFCC-405F-BD7F-A101984AD08A}"/>
              </a:ext>
            </a:extLst>
          </p:cNvPr>
          <p:cNvSpPr/>
          <p:nvPr/>
        </p:nvSpPr>
        <p:spPr>
          <a:xfrm>
            <a:off x="6861598" y="505592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Létrehozzuk a lehetséges jelölteket</a:t>
            </a:r>
          </a:p>
        </p:txBody>
      </p:sp>
      <p:sp>
        <p:nvSpPr>
          <p:cNvPr id="54" name="Szabadkézi sokszög: alakzat 53">
            <a:extLst>
              <a:ext uri="{FF2B5EF4-FFF2-40B4-BE49-F238E27FC236}">
                <a16:creationId xmlns:a16="http://schemas.microsoft.com/office/drawing/2014/main" id="{38FDCF19-B425-4BBD-AE3C-55535B8D1AE1}"/>
              </a:ext>
            </a:extLst>
          </p:cNvPr>
          <p:cNvSpPr/>
          <p:nvPr/>
        </p:nvSpPr>
        <p:spPr>
          <a:xfrm>
            <a:off x="6843465" y="3942195"/>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általunk kijelölt pályán és valamilyen metrika </a:t>
            </a:r>
            <a:r>
              <a:rPr lang="hu-HU" sz="1000" dirty="0" err="1">
                <a:solidFill>
                  <a:schemeClr val="tx1"/>
                </a:solidFill>
                <a:latin typeface="Arial" panose="020B0604020202020204" pitchFamily="34" charset="0"/>
                <a:cs typeface="Arial" panose="020B0604020202020204" pitchFamily="34" charset="0"/>
              </a:rPr>
              <a:t>alpján</a:t>
            </a:r>
            <a:r>
              <a:rPr lang="hu-HU" sz="1000" dirty="0">
                <a:solidFill>
                  <a:schemeClr val="tx1"/>
                </a:solidFill>
                <a:latin typeface="Arial" panose="020B0604020202020204" pitchFamily="34" charset="0"/>
                <a:cs typeface="Arial" panose="020B0604020202020204" pitchFamily="34" charset="0"/>
              </a:rPr>
              <a:t> kiválasztjuk a legeredményesebbeket.</a:t>
            </a:r>
          </a:p>
        </p:txBody>
      </p:sp>
      <p:sp>
        <p:nvSpPr>
          <p:cNvPr id="59" name="Szabadkézi sokszög: alakzat 58">
            <a:extLst>
              <a:ext uri="{FF2B5EF4-FFF2-40B4-BE49-F238E27FC236}">
                <a16:creationId xmlns:a16="http://schemas.microsoft.com/office/drawing/2014/main" id="{61DB7BEA-3CDB-4329-9C72-CFFC11AF2DCE}"/>
              </a:ext>
            </a:extLst>
          </p:cNvPr>
          <p:cNvSpPr/>
          <p:nvPr/>
        </p:nvSpPr>
        <p:spPr>
          <a:xfrm>
            <a:off x="6843465" y="394219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Hagyjuk, hogy végig menjenek</a:t>
            </a:r>
          </a:p>
        </p:txBody>
      </p:sp>
      <p:sp>
        <p:nvSpPr>
          <p:cNvPr id="60" name="Szabadkézi sokszög: alakzat 59">
            <a:extLst>
              <a:ext uri="{FF2B5EF4-FFF2-40B4-BE49-F238E27FC236}">
                <a16:creationId xmlns:a16="http://schemas.microsoft.com/office/drawing/2014/main" id="{D8FF145B-1752-4A7A-BD7E-F0B7809B658E}"/>
              </a:ext>
            </a:extLst>
          </p:cNvPr>
          <p:cNvSpPr/>
          <p:nvPr/>
        </p:nvSpPr>
        <p:spPr>
          <a:xfrm>
            <a:off x="6843465" y="2841811"/>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létrehozunk egy új populációt.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Miközben a gyengén teljesítőktől megszabadulnunk.</a:t>
            </a:r>
          </a:p>
        </p:txBody>
      </p:sp>
      <p:sp>
        <p:nvSpPr>
          <p:cNvPr id="61" name="Szabadkézi sokszög: alakzat 60">
            <a:extLst>
              <a:ext uri="{FF2B5EF4-FFF2-40B4-BE49-F238E27FC236}">
                <a16:creationId xmlns:a16="http://schemas.microsoft.com/office/drawing/2014/main" id="{B15FC599-BD24-4382-87D4-8BA43458883B}"/>
              </a:ext>
            </a:extLst>
          </p:cNvPr>
          <p:cNvSpPr/>
          <p:nvPr/>
        </p:nvSpPr>
        <p:spPr>
          <a:xfrm>
            <a:off x="6843465" y="28418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A legjobban teljesítőkből</a:t>
            </a:r>
          </a:p>
        </p:txBody>
      </p:sp>
      <p:sp>
        <p:nvSpPr>
          <p:cNvPr id="62" name="Szabadkézi sokszög: alakzat 61">
            <a:extLst>
              <a:ext uri="{FF2B5EF4-FFF2-40B4-BE49-F238E27FC236}">
                <a16:creationId xmlns:a16="http://schemas.microsoft.com/office/drawing/2014/main" id="{DC92E023-C8EE-4B1E-AC94-C047310BD92D}"/>
              </a:ext>
            </a:extLst>
          </p:cNvPr>
          <p:cNvSpPr/>
          <p:nvPr/>
        </p:nvSpPr>
        <p:spPr>
          <a:xfrm>
            <a:off x="6843465" y="171317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vegyítjük az új populáció tagjainak tulajdonságait. (Keresztezés)</a:t>
            </a:r>
          </a:p>
        </p:txBody>
      </p:sp>
      <p:sp>
        <p:nvSpPr>
          <p:cNvPr id="63" name="Szabadkézi sokszög: alakzat 62">
            <a:extLst>
              <a:ext uri="{FF2B5EF4-FFF2-40B4-BE49-F238E27FC236}">
                <a16:creationId xmlns:a16="http://schemas.microsoft.com/office/drawing/2014/main" id="{53D5FEF5-6CFD-4428-B347-7E49C001C652}"/>
              </a:ext>
            </a:extLst>
          </p:cNvPr>
          <p:cNvSpPr/>
          <p:nvPr/>
        </p:nvSpPr>
        <p:spPr>
          <a:xfrm>
            <a:off x="6843465" y="171317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Különböző módokon</a:t>
            </a:r>
          </a:p>
        </p:txBody>
      </p:sp>
      <p:sp>
        <p:nvSpPr>
          <p:cNvPr id="64" name="Szabadkézi sokszög: alakzat 63">
            <a:extLst>
              <a:ext uri="{FF2B5EF4-FFF2-40B4-BE49-F238E27FC236}">
                <a16:creationId xmlns:a16="http://schemas.microsoft.com/office/drawing/2014/main" id="{3A01B69C-7A9E-41FB-B3A8-277581119130}"/>
              </a:ext>
            </a:extLst>
          </p:cNvPr>
          <p:cNvSpPr/>
          <p:nvPr/>
        </p:nvSpPr>
        <p:spPr>
          <a:xfrm>
            <a:off x="9462200" y="17239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Még véletlenszerűen változtatunk is rajtuk. (Mutáció)</a:t>
            </a:r>
          </a:p>
        </p:txBody>
      </p:sp>
      <p:sp>
        <p:nvSpPr>
          <p:cNvPr id="65" name="Szabadkézi sokszög: alakzat 64">
            <a:extLst>
              <a:ext uri="{FF2B5EF4-FFF2-40B4-BE49-F238E27FC236}">
                <a16:creationId xmlns:a16="http://schemas.microsoft.com/office/drawing/2014/main" id="{B8099AC2-7FE8-4DF3-B9A7-D66FD2EC0D78}"/>
              </a:ext>
            </a:extLst>
          </p:cNvPr>
          <p:cNvSpPr/>
          <p:nvPr/>
        </p:nvSpPr>
        <p:spPr>
          <a:xfrm>
            <a:off x="9553928" y="172299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Ezen túlmenően</a:t>
            </a:r>
          </a:p>
        </p:txBody>
      </p:sp>
      <p:sp>
        <p:nvSpPr>
          <p:cNvPr id="66" name="Téglalap: lekerekített 65">
            <a:extLst>
              <a:ext uri="{FF2B5EF4-FFF2-40B4-BE49-F238E27FC236}">
                <a16:creationId xmlns:a16="http://schemas.microsoft.com/office/drawing/2014/main" id="{EB3DEB3C-88D0-46A0-97DA-887ED8553E6B}"/>
              </a:ext>
            </a:extLst>
          </p:cNvPr>
          <p:cNvSpPr/>
          <p:nvPr/>
        </p:nvSpPr>
        <p:spPr>
          <a:xfrm>
            <a:off x="9550574" y="2878146"/>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Hagyjuk, hogy végrehajtsák az adott feladatot. – És az egész kezdődik </a:t>
            </a:r>
            <a:r>
              <a:rPr lang="hu-HU" sz="1000" dirty="0" err="1">
                <a:solidFill>
                  <a:schemeClr val="tx1"/>
                </a:solidFill>
                <a:latin typeface="Arial" panose="020B0604020202020204" pitchFamily="34" charset="0"/>
                <a:cs typeface="Arial" panose="020B0604020202020204" pitchFamily="34" charset="0"/>
              </a:rPr>
              <a:t>előről</a:t>
            </a:r>
            <a:r>
              <a:rPr lang="hu-HU" sz="1000" dirty="0">
                <a:solidFill>
                  <a:schemeClr val="tx1"/>
                </a:solidFill>
                <a:latin typeface="Arial" panose="020B0604020202020204" pitchFamily="34" charset="0"/>
                <a:cs typeface="Arial" panose="020B0604020202020204" pitchFamily="34" charset="0"/>
              </a:rPr>
              <a:t>.</a:t>
            </a:r>
          </a:p>
        </p:txBody>
      </p:sp>
      <p:sp>
        <p:nvSpPr>
          <p:cNvPr id="67" name="Szabadkézi sokszög: alakzat 66">
            <a:extLst>
              <a:ext uri="{FF2B5EF4-FFF2-40B4-BE49-F238E27FC236}">
                <a16:creationId xmlns:a16="http://schemas.microsoft.com/office/drawing/2014/main" id="{18437F0E-E5F5-40AE-9806-9BC94D2AACA2}"/>
              </a:ext>
            </a:extLst>
          </p:cNvPr>
          <p:cNvSpPr/>
          <p:nvPr/>
        </p:nvSpPr>
        <p:spPr>
          <a:xfrm>
            <a:off x="9550574" y="2787478"/>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6. Ismét végig engedjük őket</a:t>
            </a:r>
          </a:p>
        </p:txBody>
      </p:sp>
      <p:sp>
        <p:nvSpPr>
          <p:cNvPr id="68" name="Téglalap: szamárfül 67">
            <a:extLst>
              <a:ext uri="{FF2B5EF4-FFF2-40B4-BE49-F238E27FC236}">
                <a16:creationId xmlns:a16="http://schemas.microsoft.com/office/drawing/2014/main" id="{B333A986-CCDF-4BAF-AC34-C23097E00FE4}"/>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Mi ennek a megoldásnak a legnagyobb hátránya (különös tekintettel a felhőben történő erőforrások skálázására – mint megoldandó feladatra nézve)?</a:t>
            </a:r>
            <a:endParaRPr lang="hu-HU" sz="1200" dirty="0">
              <a:solidFill>
                <a:schemeClr val="bg1"/>
              </a:solidFill>
              <a:latin typeface="Arial Nova Cond" panose="020B0506020202020204" pitchFamily="34" charset="0"/>
            </a:endParaRPr>
          </a:p>
        </p:txBody>
      </p:sp>
      <p:sp>
        <p:nvSpPr>
          <p:cNvPr id="69" name="Téglalap: szamárfül 68">
            <a:extLst>
              <a:ext uri="{FF2B5EF4-FFF2-40B4-BE49-F238E27FC236}">
                <a16:creationId xmlns:a16="http://schemas.microsoft.com/office/drawing/2014/main" id="{E2FEC65C-FFCA-4D73-8C05-6F24615A5E2B}"/>
              </a:ext>
            </a:extLst>
          </p:cNvPr>
          <p:cNvSpPr/>
          <p:nvPr/>
        </p:nvSpPr>
        <p:spPr>
          <a:xfrm>
            <a:off x="2675902" y="32552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Megköveteli a szimulált (virtuális) környezetet, vagy ha nem akkor a tanulás idejére sok-sok klasztert kell párhuzamosan kiépíteni és visszabontani – amig a jobb oldalon bemutatott tanulási folyamat tart.</a:t>
            </a:r>
            <a:endParaRPr lang="hu-HU" sz="1200" dirty="0">
              <a:solidFill>
                <a:schemeClr val="bg1"/>
              </a:solidFill>
              <a:latin typeface="Arial Nova Cond" panose="020B0506020202020204" pitchFamily="34" charset="0"/>
            </a:endParaRPr>
          </a:p>
        </p:txBody>
      </p:sp>
      <p:sp>
        <p:nvSpPr>
          <p:cNvPr id="71" name="Téglalap: szamárfül 70">
            <a:extLst>
              <a:ext uri="{FF2B5EF4-FFF2-40B4-BE49-F238E27FC236}">
                <a16:creationId xmlns:a16="http://schemas.microsoft.com/office/drawing/2014/main" id="{852F8352-2A42-4C73-88F4-660D25A93D5C}"/>
              </a:ext>
            </a:extLst>
          </p:cNvPr>
          <p:cNvSpPr/>
          <p:nvPr/>
        </p:nvSpPr>
        <p:spPr>
          <a:xfrm>
            <a:off x="2828302" y="34076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 valaki így a leírásom alapján nem tudta megérteni az analógiát de szeretné elképzelni, hogy miről van szó annak ajánlom ez a rövid </a:t>
            </a:r>
            <a:r>
              <a:rPr lang="hu-HU" sz="1200" dirty="0">
                <a:latin typeface="Arial Nova Cond" panose="020B0506020202020204" pitchFamily="34" charset="0"/>
                <a:hlinkClick r:id="rId5"/>
              </a:rPr>
              <a:t>https://www.youtube.com/watch?v=OGHA-elMrxI</a:t>
            </a:r>
            <a:r>
              <a:rPr lang="hu-HU" sz="1200" dirty="0">
                <a:latin typeface="Arial Nova Cond" panose="020B0506020202020204" pitchFamily="34" charset="0"/>
              </a:rPr>
              <a:t>  videót (érdemes belenézni)</a:t>
            </a:r>
            <a:br>
              <a:rPr lang="hu-HU" sz="1200" dirty="0">
                <a:latin typeface="Arial Nova Cond" panose="020B0506020202020204" pitchFamily="34" charset="0"/>
              </a:rPr>
            </a:br>
            <a:endParaRPr lang="hu-HU" sz="1200" dirty="0">
              <a:solidFill>
                <a:schemeClr val="bg1"/>
              </a:solidFill>
              <a:latin typeface="Arial Nova Cond" panose="020B0506020202020204" pitchFamily="34" charset="0"/>
            </a:endParaRP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Tree>
    <p:extLst>
      <p:ext uri="{BB962C8B-B14F-4D97-AF65-F5344CB8AC3E}">
        <p14:creationId xmlns:p14="http://schemas.microsoft.com/office/powerpoint/2010/main" val="82612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fade">
                                      <p:cBhvr>
                                        <p:cTn id="74" dur="500"/>
                                        <p:tgtEl>
                                          <p:spTgt spid="6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fade">
                                      <p:cBhvr>
                                        <p:cTn id="91" dur="500"/>
                                        <p:tgtEl>
                                          <p:spTgt spid="6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1"/>
                                        </p:tgtEl>
                                        <p:attrNameLst>
                                          <p:attrName>style.visibility</p:attrName>
                                        </p:attrNameLst>
                                      </p:cBhvr>
                                      <p:to>
                                        <p:strVal val="visible"/>
                                      </p:to>
                                    </p:set>
                                    <p:animEffect transition="in" filter="fade">
                                      <p:cBhvr>
                                        <p:cTn id="9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8" grpId="0"/>
      <p:bldP spid="37" grpId="0" animBg="1"/>
      <p:bldP spid="43" grpId="0" animBg="1"/>
      <p:bldP spid="44" grpId="0" animBg="1"/>
      <p:bldP spid="45" grpId="0" animBg="1"/>
      <p:bldP spid="46" grpId="0" animBg="1"/>
      <p:bldP spid="51" grpId="0" animBg="1"/>
      <p:bldP spid="54"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78</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Re-</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inforcement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Ezt mi is használjuk, később bemutatom, hogy milyen formában.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78</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Ahhoz, hogy megértsük mi a </a:t>
            </a:r>
            <a:r>
              <a:rPr lang="hu-HU" sz="2400" dirty="0" err="1">
                <a:solidFill>
                  <a:schemeClr val="bg1"/>
                </a:solidFill>
                <a:latin typeface="Arial" panose="020B0604020202020204" pitchFamily="34" charset="0"/>
                <a:cs typeface="Arial" panose="020B0604020202020204" pitchFamily="34" charset="0"/>
              </a:rPr>
              <a:t>reinforcement</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learning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hasonlítsuk össze, a </a:t>
            </a:r>
            <a:r>
              <a:rPr lang="hu-HU" dirty="0" err="1">
                <a:solidFill>
                  <a:schemeClr val="bg1"/>
                </a:solidFill>
                <a:latin typeface="Calibri Light" panose="020F0302020204030204" pitchFamily="34" charset="0"/>
                <a:cs typeface="Calibri Light" panose="020F0302020204030204" pitchFamily="34" charset="0"/>
              </a:rPr>
              <a:t>Supervised</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Learning-gel</a:t>
            </a:r>
            <a:r>
              <a:rPr lang="hu-HU" dirty="0">
                <a:solidFill>
                  <a:schemeClr val="bg1"/>
                </a:solidFill>
                <a:latin typeface="Calibri Light" panose="020F0302020204030204" pitchFamily="34" charset="0"/>
                <a:cs typeface="Calibri Light" panose="020F0302020204030204" pitchFamily="34" charset="0"/>
              </a:rPr>
              <a:t> és figyeljük meg a különbséget.</a:t>
            </a: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39" name="Szöveg helye 14">
            <a:extLst>
              <a:ext uri="{FF2B5EF4-FFF2-40B4-BE49-F238E27FC236}">
                <a16:creationId xmlns:a16="http://schemas.microsoft.com/office/drawing/2014/main" id="{A84B2D3F-6E57-412F-8208-6B06B55AF567}"/>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 a </a:t>
            </a:r>
            <a:r>
              <a:rPr lang="hu-HU" sz="1200" dirty="0" err="1">
                <a:latin typeface="Arial Nova Cond" panose="020B0506020202020204" pitchFamily="34" charset="0"/>
              </a:rPr>
              <a:t>topic</a:t>
            </a:r>
            <a:r>
              <a:rPr lang="hu-HU" sz="1200" dirty="0">
                <a:latin typeface="Arial Nova Cond" panose="020B0506020202020204" pitchFamily="34" charset="0"/>
              </a:rPr>
              <a:t> kicsit bonyolultabb annál, minthogy egyetlen dián be lehessen mutatni de én itt most egyetlen egy aspektusát szeretném kiemelni.</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19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nem hivatalos </a:t>
            </a:r>
            <a:r>
              <a:rPr lang="hu-HU" sz="1000" dirty="0" err="1">
                <a:solidFill>
                  <a:schemeClr val="tx1"/>
                </a:solidFill>
                <a:latin typeface="Arial" panose="020B0604020202020204" pitchFamily="34" charset="0"/>
                <a:cs typeface="Arial" panose="020B0604020202020204" pitchFamily="34" charset="0"/>
              </a:rPr>
              <a:t>deffincíció</a:t>
            </a:r>
            <a:r>
              <a:rPr lang="hu-HU" sz="1000" dirty="0">
                <a:solidFill>
                  <a:schemeClr val="tx1"/>
                </a:solidFill>
                <a:latin typeface="Arial" panose="020B0604020202020204" pitchFamily="34" charset="0"/>
                <a:cs typeface="Arial" panose="020B0604020202020204" pitchFamily="34" charset="0"/>
              </a:rPr>
              <a:t>, ez egy aspektus amit szeretnék kiemelni.</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95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Hangsúlyozom</a:t>
            </a:r>
          </a:p>
        </p:txBody>
      </p:sp>
      <p:sp>
        <p:nvSpPr>
          <p:cNvPr id="47" name="Téglalap: szamárfül 46">
            <a:extLst>
              <a:ext uri="{FF2B5EF4-FFF2-40B4-BE49-F238E27FC236}">
                <a16:creationId xmlns:a16="http://schemas.microsoft.com/office/drawing/2014/main" id="{2E2CCE09-B88E-4372-B039-61C0C6245646}"/>
              </a:ext>
            </a:extLst>
          </p:cNvPr>
          <p:cNvSpPr/>
          <p:nvPr/>
        </p:nvSpPr>
        <p:spPr>
          <a:xfrm>
            <a:off x="2951928"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Felügyelt [</a:t>
            </a:r>
            <a:r>
              <a:rPr lang="hu-HU" sz="1200" dirty="0" err="1">
                <a:latin typeface="Arial Nova Cond" panose="020B0506020202020204" pitchFamily="34" charset="0"/>
              </a:rPr>
              <a:t>Supervised</a:t>
            </a:r>
            <a:r>
              <a:rPr lang="hu-HU" sz="1200" dirty="0">
                <a:latin typeface="Arial Nova Cond" panose="020B0506020202020204" pitchFamily="34" charset="0"/>
              </a:rPr>
              <a:t>] tanulásnál mindig – </a:t>
            </a:r>
            <a:r>
              <a:rPr lang="hu-HU" sz="1200" dirty="0" err="1">
                <a:latin typeface="Arial Nova Cond" panose="020B0506020202020204" pitchFamily="34" charset="0"/>
              </a:rPr>
              <a:t>deffiníció</a:t>
            </a:r>
            <a:r>
              <a:rPr lang="hu-HU" sz="1200" dirty="0">
                <a:latin typeface="Arial Nova Cond" panose="020B0506020202020204" pitchFamily="34" charset="0"/>
              </a:rPr>
              <a:t> szerint mindig – vannak input – output adat párjaink.</a:t>
            </a:r>
            <a:endParaRPr lang="hu-HU" sz="1200" dirty="0">
              <a:solidFill>
                <a:schemeClr val="bg1"/>
              </a:solidFill>
              <a:latin typeface="Arial Nova Cond" panose="020B0506020202020204" pitchFamily="34" charset="0"/>
            </a:endParaRPr>
          </a:p>
        </p:txBody>
      </p:sp>
      <p:sp>
        <p:nvSpPr>
          <p:cNvPr id="48" name="Téglalap: szamárfül 47">
            <a:extLst>
              <a:ext uri="{FF2B5EF4-FFF2-40B4-BE49-F238E27FC236}">
                <a16:creationId xmlns:a16="http://schemas.microsoft.com/office/drawing/2014/main" id="{06E2F0A6-DB4C-4C48-954F-06B81522BE01}"/>
              </a:ext>
            </a:extLst>
          </p:cNvPr>
          <p:cNvSpPr/>
          <p:nvPr/>
        </p:nvSpPr>
        <p:spPr>
          <a:xfrm>
            <a:off x="5550845"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Reinforcement</a:t>
            </a:r>
            <a:r>
              <a:rPr lang="hu-HU" sz="1200" dirty="0">
                <a:latin typeface="Arial Nova Cond" panose="020B0506020202020204" pitchFamily="34" charset="0"/>
              </a:rPr>
              <a:t> tanulásnál is lehetnek – nem ebben van a különbség</a:t>
            </a:r>
            <a:endParaRPr lang="hu-HU" sz="1200" dirty="0">
              <a:solidFill>
                <a:schemeClr val="bg1"/>
              </a:solidFill>
              <a:latin typeface="Arial Nova Cond" panose="020B0506020202020204" pitchFamily="34" charset="0"/>
            </a:endParaRPr>
          </a:p>
        </p:txBody>
      </p:sp>
      <p:sp>
        <p:nvSpPr>
          <p:cNvPr id="50" name="Szabadkézi sokszög: alakzat 49">
            <a:extLst>
              <a:ext uri="{FF2B5EF4-FFF2-40B4-BE49-F238E27FC236}">
                <a16:creationId xmlns:a16="http://schemas.microsoft.com/office/drawing/2014/main" id="{2CB92A9F-8C48-4B83-A145-994211DE16F7}"/>
              </a:ext>
            </a:extLst>
          </p:cNvPr>
          <p:cNvSpPr/>
          <p:nvPr/>
        </p:nvSpPr>
        <p:spPr>
          <a:xfrm>
            <a:off x="4603369" y="384605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Mert ennek a különbségnek rengeteg következménye lesz a későbbiekben</a:t>
            </a:r>
          </a:p>
        </p:txBody>
      </p:sp>
      <p:sp>
        <p:nvSpPr>
          <p:cNvPr id="52" name="Szabadkézi sokszög: alakzat 51">
            <a:extLst>
              <a:ext uri="{FF2B5EF4-FFF2-40B4-BE49-F238E27FC236}">
                <a16:creationId xmlns:a16="http://schemas.microsoft.com/office/drawing/2014/main" id="{C6F1E454-45D2-440A-8A50-6FF429E50997}"/>
              </a:ext>
            </a:extLst>
          </p:cNvPr>
          <p:cNvSpPr/>
          <p:nvPr/>
        </p:nvSpPr>
        <p:spPr>
          <a:xfrm>
            <a:off x="4695097" y="384510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Két fontos dolgot kell itt megérteni</a:t>
            </a:r>
          </a:p>
        </p:txBody>
      </p:sp>
      <p:sp>
        <p:nvSpPr>
          <p:cNvPr id="55" name="Szabadkézi sokszög: alakzat 54">
            <a:extLst>
              <a:ext uri="{FF2B5EF4-FFF2-40B4-BE49-F238E27FC236}">
                <a16:creationId xmlns:a16="http://schemas.microsoft.com/office/drawing/2014/main" id="{90CE9A9F-11B9-408C-A080-79B4121DE06B}"/>
              </a:ext>
            </a:extLst>
          </p:cNvPr>
          <p:cNvSpPr/>
          <p:nvPr/>
        </p:nvSpPr>
        <p:spPr>
          <a:xfrm>
            <a:off x="4603369" y="276275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egyes iterációknak semmilyen hatása nincs a következő iterációra nézve – RF-nél ez nem igaz</a:t>
            </a:r>
          </a:p>
        </p:txBody>
      </p:sp>
      <p:sp>
        <p:nvSpPr>
          <p:cNvPr id="56" name="Szabadkézi sokszög: alakzat 55">
            <a:extLst>
              <a:ext uri="{FF2B5EF4-FFF2-40B4-BE49-F238E27FC236}">
                <a16:creationId xmlns:a16="http://schemas.microsoft.com/office/drawing/2014/main" id="{5503E37B-A198-43B8-9CFD-E8BC73FCF350}"/>
              </a:ext>
            </a:extLst>
          </p:cNvPr>
          <p:cNvSpPr/>
          <p:nvPr/>
        </p:nvSpPr>
        <p:spPr>
          <a:xfrm>
            <a:off x="4695097" y="276180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Felügyelt tanulásnál a tanulás során</a:t>
            </a:r>
          </a:p>
        </p:txBody>
      </p:sp>
      <p:sp>
        <p:nvSpPr>
          <p:cNvPr id="58" name="Szabadkézi sokszög: alakzat 57">
            <a:extLst>
              <a:ext uri="{FF2B5EF4-FFF2-40B4-BE49-F238E27FC236}">
                <a16:creationId xmlns:a16="http://schemas.microsoft.com/office/drawing/2014/main" id="{FD5E0F9B-BEB8-4723-8A9D-CAAA51995A52}"/>
              </a:ext>
            </a:extLst>
          </p:cNvPr>
          <p:cNvSpPr/>
          <p:nvPr/>
        </p:nvSpPr>
        <p:spPr>
          <a:xfrm>
            <a:off x="4603369" y="496221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Ha a fenti meghatározást fogadjuk el a mi rendszerünk is </a:t>
            </a:r>
            <a:r>
              <a:rPr lang="hu-HU" sz="1000" dirty="0" err="1">
                <a:solidFill>
                  <a:schemeClr val="tx1"/>
                </a:solidFill>
                <a:latin typeface="Arial" panose="020B0604020202020204" pitchFamily="34" charset="0"/>
                <a:cs typeface="Arial" panose="020B0604020202020204" pitchFamily="34" charset="0"/>
              </a:rPr>
              <a:t>reinforcement</a:t>
            </a:r>
            <a:r>
              <a:rPr lang="hu-HU" sz="1000" dirty="0">
                <a:solidFill>
                  <a:schemeClr val="tx1"/>
                </a:solidFill>
                <a:latin typeface="Arial" panose="020B0604020202020204" pitchFamily="34" charset="0"/>
                <a:cs typeface="Arial" panose="020B0604020202020204" pitchFamily="34" charset="0"/>
              </a:rPr>
              <a:t> tanulást végez.</a:t>
            </a:r>
          </a:p>
        </p:txBody>
      </p:sp>
      <p:sp>
        <p:nvSpPr>
          <p:cNvPr id="70" name="Szabadkézi sokszög: alakzat 69">
            <a:extLst>
              <a:ext uri="{FF2B5EF4-FFF2-40B4-BE49-F238E27FC236}">
                <a16:creationId xmlns:a16="http://schemas.microsoft.com/office/drawing/2014/main" id="{FB092C4C-56B2-4DF8-B3A4-DD0930475499}"/>
              </a:ext>
            </a:extLst>
          </p:cNvPr>
          <p:cNvSpPr/>
          <p:nvPr/>
        </p:nvSpPr>
        <p:spPr>
          <a:xfrm>
            <a:off x="4695097" y="496126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Mint később látni fogjuk</a:t>
            </a:r>
          </a:p>
        </p:txBody>
      </p:sp>
      <p:sp>
        <p:nvSpPr>
          <p:cNvPr id="49" name="Téglalap: szamárfül 48">
            <a:extLst>
              <a:ext uri="{FF2B5EF4-FFF2-40B4-BE49-F238E27FC236}">
                <a16:creationId xmlns:a16="http://schemas.microsoft.com/office/drawing/2014/main" id="{7FD3C866-D2BA-4B39-9C8A-B208C1FEF3E1}"/>
              </a:ext>
            </a:extLst>
          </p:cNvPr>
          <p:cNvSpPr/>
          <p:nvPr/>
        </p:nvSpPr>
        <p:spPr>
          <a:xfrm>
            <a:off x="8149762"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Felügyelt tanulásnál ezek az adatpárok eleve adottak és statikusak –</a:t>
            </a:r>
            <a:br>
              <a:rPr lang="hu-HU" sz="1200" dirty="0">
                <a:latin typeface="Arial Nova Cond" panose="020B0506020202020204" pitchFamily="34" charset="0"/>
              </a:rPr>
            </a:br>
            <a:r>
              <a:rPr lang="hu-HU" sz="1200" dirty="0" err="1">
                <a:latin typeface="Arial Nova Cond" panose="020B0506020202020204" pitchFamily="34" charset="0"/>
              </a:rPr>
              <a:t>Reinforcement</a:t>
            </a:r>
            <a:r>
              <a:rPr lang="hu-HU" sz="1200" dirty="0">
                <a:latin typeface="Arial Nova Cond" panose="020B0506020202020204" pitchFamily="34" charset="0"/>
              </a:rPr>
              <a:t> </a:t>
            </a:r>
            <a:r>
              <a:rPr lang="hu-HU" sz="1200" dirty="0" err="1">
                <a:latin typeface="Arial Nova Cond" panose="020B0506020202020204" pitchFamily="34" charset="0"/>
              </a:rPr>
              <a:t>learningben</a:t>
            </a:r>
            <a:r>
              <a:rPr lang="hu-HU" sz="1200" dirty="0">
                <a:latin typeface="Arial Nova Cond" panose="020B0506020202020204" pitchFamily="34" charset="0"/>
              </a:rPr>
              <a:t> viszont a becslés vissza van csatolva a rendszerbe – ezért az adatpárok az összes lehetséges adatpárnak csak egy lehetséges reprezentációi.</a:t>
            </a:r>
            <a:endParaRPr lang="hu-HU" sz="1200" dirty="0">
              <a:solidFill>
                <a:schemeClr val="bg1"/>
              </a:solidFill>
              <a:latin typeface="Arial Nova Cond" panose="020B0506020202020204" pitchFamily="34" charset="0"/>
            </a:endParaRPr>
          </a:p>
        </p:txBody>
      </p:sp>
      <p:sp>
        <p:nvSpPr>
          <p:cNvPr id="72" name="Szabadkézi sokszög: alakzat 71">
            <a:extLst>
              <a:ext uri="{FF2B5EF4-FFF2-40B4-BE49-F238E27FC236}">
                <a16:creationId xmlns:a16="http://schemas.microsoft.com/office/drawing/2014/main" id="{C6174C0E-2ED6-43FD-A4AE-7D337AB3ED4B}"/>
              </a:ext>
            </a:extLst>
          </p:cNvPr>
          <p:cNvSpPr/>
          <p:nvPr/>
        </p:nvSpPr>
        <p:spPr>
          <a:xfrm>
            <a:off x="7234173" y="384605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Vannak a későbbiek során még fogok szót ejteni és akkor lesz érthető, hogy miért emlegettem fel ezt a témát.</a:t>
            </a:r>
          </a:p>
        </p:txBody>
      </p:sp>
      <p:sp>
        <p:nvSpPr>
          <p:cNvPr id="73" name="Szabadkézi sokszög: alakzat 72">
            <a:extLst>
              <a:ext uri="{FF2B5EF4-FFF2-40B4-BE49-F238E27FC236}">
                <a16:creationId xmlns:a16="http://schemas.microsoft.com/office/drawing/2014/main" id="{21E73F52-C11D-4CC6-AF72-0F51FE980DC7}"/>
              </a:ext>
            </a:extLst>
          </p:cNvPr>
          <p:cNvSpPr/>
          <p:nvPr/>
        </p:nvSpPr>
        <p:spPr>
          <a:xfrm>
            <a:off x="7325901" y="384510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Arról, hogy ennek milyen implikációi</a:t>
            </a:r>
          </a:p>
        </p:txBody>
      </p:sp>
      <p:sp>
        <p:nvSpPr>
          <p:cNvPr id="76" name="Szabadkézi sokszög: alakzat 75">
            <a:extLst>
              <a:ext uri="{FF2B5EF4-FFF2-40B4-BE49-F238E27FC236}">
                <a16:creationId xmlns:a16="http://schemas.microsoft.com/office/drawing/2014/main" id="{BDD60F0D-30DB-4D9D-B46B-2558189DCAC0}"/>
              </a:ext>
            </a:extLst>
          </p:cNvPr>
          <p:cNvSpPr/>
          <p:nvPr/>
        </p:nvSpPr>
        <p:spPr>
          <a:xfrm>
            <a:off x="4603369" y="163714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rf valami olyan dolog, ahol a döntések már a tanulás során vissza vannak csatolva a tanulási folyamatba.</a:t>
            </a:r>
          </a:p>
        </p:txBody>
      </p:sp>
      <p:sp>
        <p:nvSpPr>
          <p:cNvPr id="77" name="Szabadkézi sokszög: alakzat 76">
            <a:extLst>
              <a:ext uri="{FF2B5EF4-FFF2-40B4-BE49-F238E27FC236}">
                <a16:creationId xmlns:a16="http://schemas.microsoft.com/office/drawing/2014/main" id="{2075DB77-2656-4887-AD30-39AB5AF4F4B3}"/>
              </a:ext>
            </a:extLst>
          </p:cNvPr>
          <p:cNvSpPr/>
          <p:nvPr/>
        </p:nvSpPr>
        <p:spPr>
          <a:xfrm>
            <a:off x="4695097" y="163619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Egyenlőre maradjunk abban, hogy</a:t>
            </a:r>
          </a:p>
        </p:txBody>
      </p:sp>
      <p:sp>
        <p:nvSpPr>
          <p:cNvPr id="78" name="Szabadkézi sokszög: alakzat 77">
            <a:extLst>
              <a:ext uri="{FF2B5EF4-FFF2-40B4-BE49-F238E27FC236}">
                <a16:creationId xmlns:a16="http://schemas.microsoft.com/office/drawing/2014/main" id="{7D937B43-8322-466E-AD5A-778C24DC800A}"/>
              </a:ext>
            </a:extLst>
          </p:cNvPr>
          <p:cNvSpPr/>
          <p:nvPr/>
        </p:nvSpPr>
        <p:spPr>
          <a:xfrm>
            <a:off x="7228048" y="496221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Erről fognak szólni a későbbi diák.</a:t>
            </a:r>
          </a:p>
        </p:txBody>
      </p:sp>
    </p:spTree>
    <p:extLst>
      <p:ext uri="{BB962C8B-B14F-4D97-AF65-F5344CB8AC3E}">
        <p14:creationId xmlns:p14="http://schemas.microsoft.com/office/powerpoint/2010/main" val="243748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2" grpId="0" animBg="1"/>
      <p:bldP spid="47" grpId="0" animBg="1"/>
      <p:bldP spid="48" grpId="0" animBg="1"/>
      <p:bldP spid="50" grpId="0" animBg="1"/>
      <p:bldP spid="52" grpId="0" animBg="1"/>
      <p:bldP spid="55" grpId="0" animBg="1"/>
      <p:bldP spid="56" grpId="0" animBg="1"/>
      <p:bldP spid="58" grpId="0" animBg="1"/>
      <p:bldP spid="70" grpId="0" animBg="1"/>
      <p:bldP spid="49" grpId="0" animBg="1"/>
      <p:bldP spid="72" grpId="0" animBg="1"/>
      <p:bldP spid="73" grpId="0" animBg="1"/>
      <p:bldP spid="76" grpId="0" animBg="1"/>
      <p:bldP spid="77" grpId="0" animBg="1"/>
      <p:bldP spid="7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79</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79</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Sokat gondolkoztam azon hogyan lehet nevezni ezt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Ami szerintem most sokkal fontosabb, hogy megértsük és kísérletezzünk vele.</a:t>
            </a: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a:t>
            </a:r>
            <a:r>
              <a:rPr lang="hu-HU" sz="1200" dirty="0" err="1">
                <a:latin typeface="Arial Nova Cond" panose="020B0506020202020204" pitchFamily="34" charset="0"/>
              </a:rPr>
              <a:t>fgyülegylt</a:t>
            </a:r>
            <a:r>
              <a:rPr lang="hu-HU" sz="1200" dirty="0">
                <a:latin typeface="Arial Nova Cond" panose="020B0506020202020204" pitchFamily="34" charset="0"/>
              </a:rPr>
              <a: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lering is</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19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össze ezek az elemek a mi tanulási rendszerünkben.</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95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Nézzük meg, hogyan kapcsolódnak</a:t>
            </a:r>
          </a:p>
        </p:txBody>
      </p:sp>
      <p:sp>
        <p:nvSpPr>
          <p:cNvPr id="47" name="Téglalap: szamárfül 46">
            <a:extLst>
              <a:ext uri="{FF2B5EF4-FFF2-40B4-BE49-F238E27FC236}">
                <a16:creationId xmlns:a16="http://schemas.microsoft.com/office/drawing/2014/main" id="{2E2CCE09-B88E-4372-B039-61C0C6245646}"/>
              </a:ext>
            </a:extLst>
          </p:cNvPr>
          <p:cNvSpPr/>
          <p:nvPr/>
        </p:nvSpPr>
        <p:spPr>
          <a:xfrm>
            <a:off x="2951928"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Felügyelt [</a:t>
            </a:r>
            <a:r>
              <a:rPr lang="hu-HU" sz="1200" dirty="0" err="1">
                <a:latin typeface="Arial Nova Cond" panose="020B0506020202020204" pitchFamily="34" charset="0"/>
              </a:rPr>
              <a:t>Supervised</a:t>
            </a:r>
            <a:r>
              <a:rPr lang="hu-HU" sz="1200" dirty="0">
                <a:latin typeface="Arial Nova Cond" panose="020B0506020202020204" pitchFamily="34" charset="0"/>
              </a:rPr>
              <a:t>] tanulásnál mindig – </a:t>
            </a:r>
            <a:r>
              <a:rPr lang="hu-HU" sz="1200" dirty="0" err="1">
                <a:latin typeface="Arial Nova Cond" panose="020B0506020202020204" pitchFamily="34" charset="0"/>
              </a:rPr>
              <a:t>deffiníció</a:t>
            </a:r>
            <a:r>
              <a:rPr lang="hu-HU" sz="1200" dirty="0">
                <a:latin typeface="Arial Nova Cond" panose="020B0506020202020204" pitchFamily="34" charset="0"/>
              </a:rPr>
              <a:t> szerint mindig – vannak input – output adat párjaink.</a:t>
            </a:r>
            <a:endParaRPr lang="hu-HU" sz="1200" dirty="0">
              <a:solidFill>
                <a:schemeClr val="bg1"/>
              </a:solidFill>
              <a:latin typeface="Arial Nova Cond" panose="020B0506020202020204" pitchFamily="34" charset="0"/>
            </a:endParaRPr>
          </a:p>
        </p:txBody>
      </p:sp>
      <p:sp>
        <p:nvSpPr>
          <p:cNvPr id="48" name="Téglalap: szamárfül 47">
            <a:extLst>
              <a:ext uri="{FF2B5EF4-FFF2-40B4-BE49-F238E27FC236}">
                <a16:creationId xmlns:a16="http://schemas.microsoft.com/office/drawing/2014/main" id="{06E2F0A6-DB4C-4C48-954F-06B81522BE01}"/>
              </a:ext>
            </a:extLst>
          </p:cNvPr>
          <p:cNvSpPr/>
          <p:nvPr/>
        </p:nvSpPr>
        <p:spPr>
          <a:xfrm>
            <a:off x="5550845"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Reinforcement</a:t>
            </a:r>
            <a:r>
              <a:rPr lang="hu-HU" sz="1200" dirty="0">
                <a:latin typeface="Arial Nova Cond" panose="020B0506020202020204" pitchFamily="34" charset="0"/>
              </a:rPr>
              <a:t> tanulásnál is lehetnek – nem ebben van a különbség</a:t>
            </a:r>
            <a:endParaRPr lang="hu-HU" sz="1200" dirty="0">
              <a:solidFill>
                <a:schemeClr val="bg1"/>
              </a:solidFill>
              <a:latin typeface="Arial Nova Cond" panose="020B0506020202020204" pitchFamily="34" charset="0"/>
            </a:endParaRPr>
          </a:p>
        </p:txBody>
      </p:sp>
      <p:sp>
        <p:nvSpPr>
          <p:cNvPr id="49" name="Téglalap: szamárfül 48">
            <a:extLst>
              <a:ext uri="{FF2B5EF4-FFF2-40B4-BE49-F238E27FC236}">
                <a16:creationId xmlns:a16="http://schemas.microsoft.com/office/drawing/2014/main" id="{7FD3C866-D2BA-4B39-9C8A-B208C1FEF3E1}"/>
              </a:ext>
            </a:extLst>
          </p:cNvPr>
          <p:cNvSpPr/>
          <p:nvPr/>
        </p:nvSpPr>
        <p:spPr>
          <a:xfrm>
            <a:off x="8149762"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Felügyelt tanulásnál ezek az adatpárok eleve adottak és statikusak –</a:t>
            </a:r>
            <a:br>
              <a:rPr lang="hu-HU" sz="1200" dirty="0">
                <a:latin typeface="Arial Nova Cond" panose="020B0506020202020204" pitchFamily="34" charset="0"/>
              </a:rPr>
            </a:br>
            <a:r>
              <a:rPr lang="hu-HU" sz="1200" dirty="0" err="1">
                <a:latin typeface="Arial Nova Cond" panose="020B0506020202020204" pitchFamily="34" charset="0"/>
              </a:rPr>
              <a:t>Reinforcement</a:t>
            </a:r>
            <a:r>
              <a:rPr lang="hu-HU" sz="1200" dirty="0">
                <a:latin typeface="Arial Nova Cond" panose="020B0506020202020204" pitchFamily="34" charset="0"/>
              </a:rPr>
              <a:t> </a:t>
            </a:r>
            <a:r>
              <a:rPr lang="hu-HU" sz="1200" dirty="0" err="1">
                <a:latin typeface="Arial Nova Cond" panose="020B0506020202020204" pitchFamily="34" charset="0"/>
              </a:rPr>
              <a:t>learningben</a:t>
            </a:r>
            <a:r>
              <a:rPr lang="hu-HU" sz="1200" dirty="0">
                <a:latin typeface="Arial Nova Cond" panose="020B0506020202020204" pitchFamily="34" charset="0"/>
              </a:rPr>
              <a:t> viszont a becslés vissza van csatolva a rendszerbe – ezért az adatpárok az összes lehetséges adatpárnak csak egy lehetséges reprezentációi.</a:t>
            </a:r>
            <a:endParaRPr lang="hu-HU" sz="1200" dirty="0">
              <a:solidFill>
                <a:schemeClr val="bg1"/>
              </a:solidFill>
              <a:latin typeface="Arial Nova Cond" panose="020B0506020202020204" pitchFamily="34" charset="0"/>
            </a:endParaRPr>
          </a:p>
        </p:txBody>
      </p:sp>
      <p:sp>
        <p:nvSpPr>
          <p:cNvPr id="76" name="Szabadkézi sokszög: alakzat 75">
            <a:extLst>
              <a:ext uri="{FF2B5EF4-FFF2-40B4-BE49-F238E27FC236}">
                <a16:creationId xmlns:a16="http://schemas.microsoft.com/office/drawing/2014/main" id="{BDD60F0D-30DB-4D9D-B46B-2558189DCAC0}"/>
              </a:ext>
            </a:extLst>
          </p:cNvPr>
          <p:cNvSpPr/>
          <p:nvPr/>
        </p:nvSpPr>
        <p:spPr>
          <a:xfrm>
            <a:off x="4603369" y="163714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rf valami olyan dolog, ahol a döntések már a tanulás során vissza vannak csatolva a tanulási folyamatba.</a:t>
            </a:r>
          </a:p>
        </p:txBody>
      </p:sp>
      <p:sp>
        <p:nvSpPr>
          <p:cNvPr id="77" name="Szabadkézi sokszög: alakzat 76">
            <a:extLst>
              <a:ext uri="{FF2B5EF4-FFF2-40B4-BE49-F238E27FC236}">
                <a16:creationId xmlns:a16="http://schemas.microsoft.com/office/drawing/2014/main" id="{2075DB77-2656-4887-AD30-39AB5AF4F4B3}"/>
              </a:ext>
            </a:extLst>
          </p:cNvPr>
          <p:cNvSpPr/>
          <p:nvPr/>
        </p:nvSpPr>
        <p:spPr>
          <a:xfrm>
            <a:off x="4695097" y="163619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Egyenlőre maradjunk abban, hogy</a:t>
            </a:r>
          </a:p>
        </p:txBody>
      </p:sp>
      <p:sp>
        <p:nvSpPr>
          <p:cNvPr id="28" name="Szöveg helye 14">
            <a:extLst>
              <a:ext uri="{FF2B5EF4-FFF2-40B4-BE49-F238E27FC236}">
                <a16:creationId xmlns:a16="http://schemas.microsoft.com/office/drawing/2014/main" id="{C32385FD-2C7D-4C0B-85D8-84DF49E510EB}"/>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3337432"/>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spTree>
    <p:extLst>
      <p:ext uri="{BB962C8B-B14F-4D97-AF65-F5344CB8AC3E}">
        <p14:creationId xmlns:p14="http://schemas.microsoft.com/office/powerpoint/2010/main" val="122937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7" grpId="0" animBg="1"/>
      <p:bldP spid="48" grpId="0" animBg="1"/>
      <p:bldP spid="49" grpId="0" animBg="1"/>
      <p:bldP spid="76" grpId="0" animBg="1"/>
      <p:bldP spid="7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80</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80</a:t>
            </a:fld>
            <a:endParaRPr lang="en-GB" dirty="0"/>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felügyelt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a:t>
            </a:r>
            <a:r>
              <a:rPr lang="hu-HU" sz="1200" dirty="0" err="1">
                <a:latin typeface="Arial Nova Cond" panose="020B0506020202020204" pitchFamily="34" charset="0"/>
              </a:rPr>
              <a:t>learing</a:t>
            </a:r>
            <a:r>
              <a:rPr lang="hu-HU" sz="1200" dirty="0">
                <a:latin typeface="Arial Nova Cond" panose="020B0506020202020204" pitchFamily="34" charset="0"/>
              </a:rPr>
              <a:t> is</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28117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Nem tudja, honnan jött, hova megy és</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mit akar.</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281075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van Károly. Hülye mint a segg.</a:t>
            </a: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1641154"/>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pic>
        <p:nvPicPr>
          <p:cNvPr id="5" name="Kép 4">
            <a:extLst>
              <a:ext uri="{FF2B5EF4-FFF2-40B4-BE49-F238E27FC236}">
                <a16:creationId xmlns:a16="http://schemas.microsoft.com/office/drawing/2014/main" id="{6222A668-34AF-4A50-9C87-DA39CDFAD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98921" y="3128424"/>
            <a:ext cx="4038600" cy="1581150"/>
          </a:xfrm>
          <a:prstGeom prst="rect">
            <a:avLst/>
          </a:prstGeom>
        </p:spPr>
      </p:pic>
      <p:sp>
        <p:nvSpPr>
          <p:cNvPr id="23" name="Szabadkézi sokszög: alakzat 22">
            <a:extLst>
              <a:ext uri="{FF2B5EF4-FFF2-40B4-BE49-F238E27FC236}">
                <a16:creationId xmlns:a16="http://schemas.microsoft.com/office/drawing/2014/main" id="{1343E0D7-6739-41BC-A122-F86A450C9746}"/>
              </a:ext>
            </a:extLst>
          </p:cNvPr>
          <p:cNvSpPr/>
          <p:nvPr/>
        </p:nvSpPr>
        <p:spPr>
          <a:xfrm>
            <a:off x="4603369" y="421782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Vette a piacon és most használni akarja</a:t>
            </a:r>
          </a:p>
        </p:txBody>
      </p:sp>
      <p:sp>
        <p:nvSpPr>
          <p:cNvPr id="24" name="Szabadkézi sokszög: alakzat 23">
            <a:extLst>
              <a:ext uri="{FF2B5EF4-FFF2-40B4-BE49-F238E27FC236}">
                <a16:creationId xmlns:a16="http://schemas.microsoft.com/office/drawing/2014/main" id="{DCA5DE32-BFED-475B-A3E5-BD57B6925FE4}"/>
              </a:ext>
            </a:extLst>
          </p:cNvPr>
          <p:cNvSpPr/>
          <p:nvPr/>
        </p:nvSpPr>
        <p:spPr>
          <a:xfrm>
            <a:off x="4695097" y="421687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De van neki három </a:t>
            </a:r>
            <a:r>
              <a:rPr lang="hu-HU" sz="1000" dirty="0" err="1">
                <a:solidFill>
                  <a:schemeClr val="tx1"/>
                </a:solidFill>
                <a:latin typeface="Arial" panose="020B0604020202020204" pitchFamily="34" charset="0"/>
                <a:cs typeface="Arial" panose="020B0604020202020204" pitchFamily="34" charset="0"/>
              </a:rPr>
              <a:t>szenzora</a:t>
            </a:r>
            <a:endParaRPr lang="hu-HU" sz="1000" dirty="0">
              <a:solidFill>
                <a:schemeClr val="tx1"/>
              </a:solidFill>
              <a:latin typeface="Arial" panose="020B0604020202020204" pitchFamily="34" charset="0"/>
              <a:cs typeface="Arial" panose="020B0604020202020204" pitchFamily="34" charset="0"/>
            </a:endParaRPr>
          </a:p>
        </p:txBody>
      </p:sp>
      <p:pic>
        <p:nvPicPr>
          <p:cNvPr id="25" name="Kép 24" descr="A képen clipart látható&#10;&#10;Automatikusan generált leírás">
            <a:extLst>
              <a:ext uri="{FF2B5EF4-FFF2-40B4-BE49-F238E27FC236}">
                <a16:creationId xmlns:a16="http://schemas.microsoft.com/office/drawing/2014/main" id="{1542C2B7-59E4-4638-B72A-8FE5E1D7B8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4338" y="1156833"/>
            <a:ext cx="966809" cy="378515"/>
          </a:xfrm>
          <a:prstGeom prst="rect">
            <a:avLst/>
          </a:prstGeom>
        </p:spPr>
      </p:pic>
      <p:cxnSp>
        <p:nvCxnSpPr>
          <p:cNvPr id="7" name="Egyenes összekötő 6">
            <a:extLst>
              <a:ext uri="{FF2B5EF4-FFF2-40B4-BE49-F238E27FC236}">
                <a16:creationId xmlns:a16="http://schemas.microsoft.com/office/drawing/2014/main" id="{1902EC5A-7C93-4B30-8FCF-1FE54EB61E17}"/>
              </a:ext>
            </a:extLst>
          </p:cNvPr>
          <p:cNvCxnSpPr/>
          <p:nvPr/>
        </p:nvCxnSpPr>
        <p:spPr>
          <a:xfrm flipV="1">
            <a:off x="6371303" y="2698128"/>
            <a:ext cx="1651820" cy="1047294"/>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0" name="Szabadkézi sokszög: alakzat 29">
            <a:extLst>
              <a:ext uri="{FF2B5EF4-FFF2-40B4-BE49-F238E27FC236}">
                <a16:creationId xmlns:a16="http://schemas.microsoft.com/office/drawing/2014/main" id="{D460700F-57CE-4005-8544-6A5200A3D85C}"/>
              </a:ext>
            </a:extLst>
          </p:cNvPr>
          <p:cNvSpPr/>
          <p:nvPr/>
        </p:nvSpPr>
        <p:spPr>
          <a:xfrm>
            <a:off x="8054720" y="247492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Letapogat vele mindent,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mint a lézeres távolságmérő.</a:t>
            </a:r>
          </a:p>
        </p:txBody>
      </p:sp>
      <p:sp>
        <p:nvSpPr>
          <p:cNvPr id="32" name="Szabadkézi sokszög: alakzat 31">
            <a:extLst>
              <a:ext uri="{FF2B5EF4-FFF2-40B4-BE49-F238E27FC236}">
                <a16:creationId xmlns:a16="http://schemas.microsoft.com/office/drawing/2014/main" id="{AA9F9178-188D-436F-80B6-9F9E497E3B6D}"/>
              </a:ext>
            </a:extLst>
          </p:cNvPr>
          <p:cNvSpPr/>
          <p:nvPr/>
        </p:nvSpPr>
        <p:spPr>
          <a:xfrm>
            <a:off x="8146448" y="247397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Szenzorai</a:t>
            </a:r>
            <a:r>
              <a:rPr lang="hu-HU" sz="1000" dirty="0">
                <a:solidFill>
                  <a:schemeClr val="tx1"/>
                </a:solidFill>
                <a:latin typeface="Arial" panose="020B0604020202020204" pitchFamily="34" charset="0"/>
                <a:cs typeface="Arial" panose="020B0604020202020204" pitchFamily="34" charset="0"/>
              </a:rPr>
              <a:t> olyanok mint a rovar csápja</a:t>
            </a:r>
          </a:p>
        </p:txBody>
      </p:sp>
      <p:sp>
        <p:nvSpPr>
          <p:cNvPr id="33" name="Téglalap: lekerekített 32">
            <a:extLst>
              <a:ext uri="{FF2B5EF4-FFF2-40B4-BE49-F238E27FC236}">
                <a16:creationId xmlns:a16="http://schemas.microsoft.com/office/drawing/2014/main" id="{7ABEEC3A-6728-4D89-9849-0C10BFB9A80E}"/>
              </a:ext>
            </a:extLst>
          </p:cNvPr>
          <p:cNvSpPr/>
          <p:nvPr/>
        </p:nvSpPr>
        <p:spPr>
          <a:xfrm>
            <a:off x="8146448" y="3566895"/>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Olyan számszerű adat ez mint amilyen </a:t>
            </a:r>
            <a:r>
              <a:rPr lang="hu-HU" sz="1000" dirty="0" err="1">
                <a:solidFill>
                  <a:schemeClr val="tx1"/>
                </a:solidFill>
                <a:latin typeface="Arial" panose="020B0604020202020204" pitchFamily="34" charset="0"/>
                <a:cs typeface="Arial" panose="020B0604020202020204" pitchFamily="34" charset="0"/>
              </a:rPr>
              <a:t>ifnormációkat</a:t>
            </a:r>
            <a:r>
              <a:rPr lang="hu-HU" sz="1000" dirty="0">
                <a:solidFill>
                  <a:schemeClr val="tx1"/>
                </a:solidFill>
                <a:latin typeface="Arial" panose="020B0604020202020204" pitchFamily="34" charset="0"/>
                <a:cs typeface="Arial" panose="020B0604020202020204" pitchFamily="34" charset="0"/>
              </a:rPr>
              <a:t> a </a:t>
            </a:r>
            <a:r>
              <a:rPr lang="hu-HU" sz="1000" dirty="0" err="1">
                <a:solidFill>
                  <a:schemeClr val="tx1"/>
                </a:solidFill>
                <a:latin typeface="Arial" panose="020B0604020202020204" pitchFamily="34" charset="0"/>
                <a:cs typeface="Arial" panose="020B0604020202020204" pitchFamily="34" charset="0"/>
              </a:rPr>
              <a:t>prométeusztól</a:t>
            </a:r>
            <a:r>
              <a:rPr lang="hu-HU" sz="1000" dirty="0">
                <a:solidFill>
                  <a:schemeClr val="tx1"/>
                </a:solidFill>
                <a:latin typeface="Arial" panose="020B0604020202020204" pitchFamily="34" charset="0"/>
                <a:cs typeface="Arial" panose="020B0604020202020204" pitchFamily="34" charset="0"/>
              </a:rPr>
              <a:t> kérünk el.</a:t>
            </a:r>
          </a:p>
        </p:txBody>
      </p:sp>
      <p:sp>
        <p:nvSpPr>
          <p:cNvPr id="34" name="Szabadkézi sokszög: alakzat 33">
            <a:extLst>
              <a:ext uri="{FF2B5EF4-FFF2-40B4-BE49-F238E27FC236}">
                <a16:creationId xmlns:a16="http://schemas.microsoft.com/office/drawing/2014/main" id="{E09E98D7-AF48-49F5-87C0-CA57076F1D29}"/>
              </a:ext>
            </a:extLst>
          </p:cNvPr>
          <p:cNvSpPr/>
          <p:nvPr/>
        </p:nvSpPr>
        <p:spPr>
          <a:xfrm>
            <a:off x="8146448" y="3476227"/>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 távolságot számokban fejezzük ki</a:t>
            </a:r>
          </a:p>
        </p:txBody>
      </p:sp>
      <p:sp>
        <p:nvSpPr>
          <p:cNvPr id="36" name="Téglalap: lekerekített 35">
            <a:extLst>
              <a:ext uri="{FF2B5EF4-FFF2-40B4-BE49-F238E27FC236}">
                <a16:creationId xmlns:a16="http://schemas.microsoft.com/office/drawing/2014/main" id="{895CC3A0-A628-4840-99E0-DEAB01259A28}"/>
              </a:ext>
            </a:extLst>
          </p:cNvPr>
          <p:cNvSpPr/>
          <p:nvPr/>
        </p:nvSpPr>
        <p:spPr>
          <a:xfrm>
            <a:off x="8146448" y="468791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Jobbra, ballra előre – nem cifrázta</a:t>
            </a:r>
          </a:p>
        </p:txBody>
      </p:sp>
      <p:sp>
        <p:nvSpPr>
          <p:cNvPr id="37" name="Szabadkézi sokszög: alakzat 36">
            <a:extLst>
              <a:ext uri="{FF2B5EF4-FFF2-40B4-BE49-F238E27FC236}">
                <a16:creationId xmlns:a16="http://schemas.microsoft.com/office/drawing/2014/main" id="{8EF9AA79-8CD6-4445-8E70-4E9F61906539}"/>
              </a:ext>
            </a:extLst>
          </p:cNvPr>
          <p:cNvSpPr/>
          <p:nvPr/>
        </p:nvSpPr>
        <p:spPr>
          <a:xfrm>
            <a:off x="8146448" y="459724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Karcsi rögtön három szenzort is vett</a:t>
            </a:r>
          </a:p>
        </p:txBody>
      </p:sp>
      <p:sp>
        <p:nvSpPr>
          <p:cNvPr id="38" name="Téglalap: lekerekített 37">
            <a:extLst>
              <a:ext uri="{FF2B5EF4-FFF2-40B4-BE49-F238E27FC236}">
                <a16:creationId xmlns:a16="http://schemas.microsoft.com/office/drawing/2014/main" id="{8E62E1B6-5215-4F70-9461-8618CB0955AF}"/>
              </a:ext>
            </a:extLst>
          </p:cNvPr>
          <p:cNvSpPr/>
          <p:nvPr/>
        </p:nvSpPr>
        <p:spPr>
          <a:xfrm>
            <a:off x="8146448" y="577684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De most ennyivel beérte – szerény gyerek ez a Karcsi.</a:t>
            </a:r>
          </a:p>
        </p:txBody>
      </p:sp>
      <p:sp>
        <p:nvSpPr>
          <p:cNvPr id="39" name="Szabadkézi sokszög: alakzat 38">
            <a:extLst>
              <a:ext uri="{FF2B5EF4-FFF2-40B4-BE49-F238E27FC236}">
                <a16:creationId xmlns:a16="http://schemas.microsoft.com/office/drawing/2014/main" id="{594884F8-7D5E-4C46-8E4A-B89D9A1A9063}"/>
              </a:ext>
            </a:extLst>
          </p:cNvPr>
          <p:cNvSpPr/>
          <p:nvPr/>
        </p:nvSpPr>
        <p:spPr>
          <a:xfrm>
            <a:off x="8146448" y="568617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Vehetett volna többet is</a:t>
            </a:r>
          </a:p>
        </p:txBody>
      </p:sp>
      <p:cxnSp>
        <p:nvCxnSpPr>
          <p:cNvPr id="12" name="Egyenes összekötő 11">
            <a:extLst>
              <a:ext uri="{FF2B5EF4-FFF2-40B4-BE49-F238E27FC236}">
                <a16:creationId xmlns:a16="http://schemas.microsoft.com/office/drawing/2014/main" id="{CC766B3C-1674-4648-9643-490899F51B5A}"/>
              </a:ext>
            </a:extLst>
          </p:cNvPr>
          <p:cNvCxnSpPr/>
          <p:nvPr/>
        </p:nvCxnSpPr>
        <p:spPr>
          <a:xfrm flipV="1">
            <a:off x="6474542" y="3945984"/>
            <a:ext cx="5717458" cy="26336"/>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Egyenes összekötő 13">
            <a:extLst>
              <a:ext uri="{FF2B5EF4-FFF2-40B4-BE49-F238E27FC236}">
                <a16:creationId xmlns:a16="http://schemas.microsoft.com/office/drawing/2014/main" id="{29AC25F7-FA9F-4B15-ABD1-7CEE46290E64}"/>
              </a:ext>
            </a:extLst>
          </p:cNvPr>
          <p:cNvCxnSpPr/>
          <p:nvPr/>
        </p:nvCxnSpPr>
        <p:spPr>
          <a:xfrm>
            <a:off x="6474542" y="4260741"/>
            <a:ext cx="1342103" cy="960595"/>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0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300"/>
                                        <p:tgtEl>
                                          <p:spTgt spid="7"/>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200"/>
                                        <p:tgtEl>
                                          <p:spTgt spid="12"/>
                                        </p:tgtEl>
                                      </p:cBhvr>
                                    </p:animEffect>
                                  </p:childTnLst>
                                </p:cTn>
                              </p:par>
                              <p:par>
                                <p:cTn id="62" presetID="22" presetClass="entr" presetSubtype="8"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xit" presetSubtype="2" fill="hold" nodeType="clickEffect">
                                  <p:stCondLst>
                                    <p:cond delay="0"/>
                                  </p:stCondLst>
                                  <p:childTnLst>
                                    <p:anim calcmode="lin" valueType="num">
                                      <p:cBhvr additive="base">
                                        <p:cTn id="76" dur="500"/>
                                        <p:tgtEl>
                                          <p:spTgt spid="5"/>
                                        </p:tgtEl>
                                        <p:attrNameLst>
                                          <p:attrName>ppt_x</p:attrName>
                                        </p:attrNameLst>
                                      </p:cBhvr>
                                      <p:tavLst>
                                        <p:tav tm="0">
                                          <p:val>
                                            <p:strVal val="ppt_x"/>
                                          </p:val>
                                        </p:tav>
                                        <p:tav tm="100000">
                                          <p:val>
                                            <p:strVal val="1+ppt_w/2"/>
                                          </p:val>
                                        </p:tav>
                                      </p:tavLst>
                                    </p:anim>
                                    <p:anim calcmode="lin" valueType="num">
                                      <p:cBhvr additive="base">
                                        <p:cTn id="77" dur="500"/>
                                        <p:tgtEl>
                                          <p:spTgt spid="5"/>
                                        </p:tgtEl>
                                        <p:attrNameLst>
                                          <p:attrName>ppt_y</p:attrName>
                                        </p:attrNameLst>
                                      </p:cBhvr>
                                      <p:tavLst>
                                        <p:tav tm="0">
                                          <p:val>
                                            <p:strVal val="ppt_y"/>
                                          </p:val>
                                        </p:tav>
                                        <p:tav tm="100000">
                                          <p:val>
                                            <p:strVal val="ppt_y"/>
                                          </p:val>
                                        </p:tav>
                                      </p:tavLst>
                                    </p:anim>
                                    <p:set>
                                      <p:cBhvr>
                                        <p:cTn id="78" dur="1" fill="hold">
                                          <p:stCondLst>
                                            <p:cond delay="499"/>
                                          </p:stCondLst>
                                        </p:cTn>
                                        <p:tgtEl>
                                          <p:spTgt spid="5"/>
                                        </p:tgtEl>
                                        <p:attrNameLst>
                                          <p:attrName>style.visibility</p:attrName>
                                        </p:attrNameLst>
                                      </p:cBhvr>
                                      <p:to>
                                        <p:strVal val="hidden"/>
                                      </p:to>
                                    </p:set>
                                  </p:childTnLst>
                                </p:cTn>
                              </p:par>
                              <p:par>
                                <p:cTn id="79" presetID="2" presetClass="exit" presetSubtype="2" fill="hold" nodeType="withEffect">
                                  <p:stCondLst>
                                    <p:cond delay="0"/>
                                  </p:stCondLst>
                                  <p:childTnLst>
                                    <p:anim calcmode="lin" valueType="num">
                                      <p:cBhvr additive="base">
                                        <p:cTn id="80" dur="500"/>
                                        <p:tgtEl>
                                          <p:spTgt spid="7"/>
                                        </p:tgtEl>
                                        <p:attrNameLst>
                                          <p:attrName>ppt_x</p:attrName>
                                        </p:attrNameLst>
                                      </p:cBhvr>
                                      <p:tavLst>
                                        <p:tav tm="0">
                                          <p:val>
                                            <p:strVal val="ppt_x"/>
                                          </p:val>
                                        </p:tav>
                                        <p:tav tm="100000">
                                          <p:val>
                                            <p:strVal val="1+ppt_w/2"/>
                                          </p:val>
                                        </p:tav>
                                      </p:tavLst>
                                    </p:anim>
                                    <p:anim calcmode="lin" valueType="num">
                                      <p:cBhvr additive="base">
                                        <p:cTn id="81" dur="500"/>
                                        <p:tgtEl>
                                          <p:spTgt spid="7"/>
                                        </p:tgtEl>
                                        <p:attrNameLst>
                                          <p:attrName>ppt_y</p:attrName>
                                        </p:attrNameLst>
                                      </p:cBhvr>
                                      <p:tavLst>
                                        <p:tav tm="0">
                                          <p:val>
                                            <p:strVal val="ppt_y"/>
                                          </p:val>
                                        </p:tav>
                                        <p:tav tm="100000">
                                          <p:val>
                                            <p:strVal val="ppt_y"/>
                                          </p:val>
                                        </p:tav>
                                      </p:tavLst>
                                    </p:anim>
                                    <p:set>
                                      <p:cBhvr>
                                        <p:cTn id="82" dur="1" fill="hold">
                                          <p:stCondLst>
                                            <p:cond delay="499"/>
                                          </p:stCondLst>
                                        </p:cTn>
                                        <p:tgtEl>
                                          <p:spTgt spid="7"/>
                                        </p:tgtEl>
                                        <p:attrNameLst>
                                          <p:attrName>style.visibility</p:attrName>
                                        </p:attrNameLst>
                                      </p:cBhvr>
                                      <p:to>
                                        <p:strVal val="hidden"/>
                                      </p:to>
                                    </p:set>
                                  </p:childTnLst>
                                </p:cTn>
                              </p:par>
                              <p:par>
                                <p:cTn id="83" presetID="2" presetClass="exit" presetSubtype="2" fill="hold" nodeType="withEffect">
                                  <p:stCondLst>
                                    <p:cond delay="0"/>
                                  </p:stCondLst>
                                  <p:childTnLst>
                                    <p:anim calcmode="lin" valueType="num">
                                      <p:cBhvr additive="base">
                                        <p:cTn id="84" dur="500"/>
                                        <p:tgtEl>
                                          <p:spTgt spid="12"/>
                                        </p:tgtEl>
                                        <p:attrNameLst>
                                          <p:attrName>ppt_x</p:attrName>
                                        </p:attrNameLst>
                                      </p:cBhvr>
                                      <p:tavLst>
                                        <p:tav tm="0">
                                          <p:val>
                                            <p:strVal val="ppt_x"/>
                                          </p:val>
                                        </p:tav>
                                        <p:tav tm="100000">
                                          <p:val>
                                            <p:strVal val="1+ppt_w/2"/>
                                          </p:val>
                                        </p:tav>
                                      </p:tavLst>
                                    </p:anim>
                                    <p:anim calcmode="lin" valueType="num">
                                      <p:cBhvr additive="base">
                                        <p:cTn id="85" dur="500"/>
                                        <p:tgtEl>
                                          <p:spTgt spid="12"/>
                                        </p:tgtEl>
                                        <p:attrNameLst>
                                          <p:attrName>ppt_y</p:attrName>
                                        </p:attrNameLst>
                                      </p:cBhvr>
                                      <p:tavLst>
                                        <p:tav tm="0">
                                          <p:val>
                                            <p:strVal val="ppt_y"/>
                                          </p:val>
                                        </p:tav>
                                        <p:tav tm="100000">
                                          <p:val>
                                            <p:strVal val="ppt_y"/>
                                          </p:val>
                                        </p:tav>
                                      </p:tavLst>
                                    </p:anim>
                                    <p:set>
                                      <p:cBhvr>
                                        <p:cTn id="86" dur="1" fill="hold">
                                          <p:stCondLst>
                                            <p:cond delay="499"/>
                                          </p:stCondLst>
                                        </p:cTn>
                                        <p:tgtEl>
                                          <p:spTgt spid="12"/>
                                        </p:tgtEl>
                                        <p:attrNameLst>
                                          <p:attrName>style.visibility</p:attrName>
                                        </p:attrNameLst>
                                      </p:cBhvr>
                                      <p:to>
                                        <p:strVal val="hidden"/>
                                      </p:to>
                                    </p:set>
                                  </p:childTnLst>
                                </p:cTn>
                              </p:par>
                              <p:par>
                                <p:cTn id="87" presetID="2" presetClass="exit" presetSubtype="2" fill="hold" nodeType="withEffect">
                                  <p:stCondLst>
                                    <p:cond delay="0"/>
                                  </p:stCondLst>
                                  <p:childTnLst>
                                    <p:anim calcmode="lin" valueType="num">
                                      <p:cBhvr additive="base">
                                        <p:cTn id="88" dur="500"/>
                                        <p:tgtEl>
                                          <p:spTgt spid="14"/>
                                        </p:tgtEl>
                                        <p:attrNameLst>
                                          <p:attrName>ppt_x</p:attrName>
                                        </p:attrNameLst>
                                      </p:cBhvr>
                                      <p:tavLst>
                                        <p:tav tm="0">
                                          <p:val>
                                            <p:strVal val="ppt_x"/>
                                          </p:val>
                                        </p:tav>
                                        <p:tav tm="100000">
                                          <p:val>
                                            <p:strVal val="1+ppt_w/2"/>
                                          </p:val>
                                        </p:tav>
                                      </p:tavLst>
                                    </p:anim>
                                    <p:anim calcmode="lin" valueType="num">
                                      <p:cBhvr additive="base">
                                        <p:cTn id="89" dur="500"/>
                                        <p:tgtEl>
                                          <p:spTgt spid="14"/>
                                        </p:tgtEl>
                                        <p:attrNameLst>
                                          <p:attrName>ppt_y</p:attrName>
                                        </p:attrNameLst>
                                      </p:cBhvr>
                                      <p:tavLst>
                                        <p:tav tm="0">
                                          <p:val>
                                            <p:strVal val="ppt_y"/>
                                          </p:val>
                                        </p:tav>
                                        <p:tav tm="100000">
                                          <p:val>
                                            <p:strVal val="ppt_y"/>
                                          </p:val>
                                        </p:tav>
                                      </p:tavLst>
                                    </p:anim>
                                    <p:set>
                                      <p:cBhvr>
                                        <p:cTn id="9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23" grpId="0" animBg="1"/>
      <p:bldP spid="24" grpId="0" animBg="1"/>
      <p:bldP spid="30" grpId="0" animBg="1"/>
      <p:bldP spid="32" grpId="0" animBg="1"/>
      <p:bldP spid="33" grpId="0" animBg="1"/>
      <p:bldP spid="34" grpId="0" animBg="1"/>
      <p:bldP spid="36" grpId="0" animBg="1"/>
      <p:bldP spid="37" grpId="0" animBg="1"/>
      <p:bldP spid="38" grpId="0" animBg="1"/>
      <p:bldP spid="3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81</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81</a:t>
            </a:fld>
            <a:endParaRPr lang="en-GB" dirty="0"/>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felügyelt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a:t>
            </a:r>
            <a:r>
              <a:rPr lang="hu-HU" sz="1200" dirty="0" err="1">
                <a:latin typeface="Arial Nova Cond" panose="020B0506020202020204" pitchFamily="34" charset="0"/>
              </a:rPr>
              <a:t>learing</a:t>
            </a:r>
            <a:r>
              <a:rPr lang="hu-HU" sz="1200" dirty="0">
                <a:latin typeface="Arial Nova Cond" panose="020B0506020202020204" pitchFamily="34" charset="0"/>
              </a:rPr>
              <a:t> is</a:t>
            </a:r>
            <a:endParaRPr lang="hu-HU" sz="1200" dirty="0">
              <a:solidFill>
                <a:schemeClr val="bg1"/>
              </a:solidFill>
              <a:latin typeface="Arial Nova Cond" panose="020B0506020202020204" pitchFamily="34" charset="0"/>
            </a:endParaRP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1641154"/>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pic>
        <p:nvPicPr>
          <p:cNvPr id="25" name="Kép 24" descr="A képen clipart látható&#10;&#10;Automatikusan generált leírás">
            <a:extLst>
              <a:ext uri="{FF2B5EF4-FFF2-40B4-BE49-F238E27FC236}">
                <a16:creationId xmlns:a16="http://schemas.microsoft.com/office/drawing/2014/main" id="{1542C2B7-59E4-4638-B72A-8FE5E1D7B8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338" y="1156833"/>
            <a:ext cx="966809" cy="378515"/>
          </a:xfrm>
          <a:prstGeom prst="rect">
            <a:avLst/>
          </a:prstGeom>
        </p:spPr>
      </p:pic>
      <p:cxnSp>
        <p:nvCxnSpPr>
          <p:cNvPr id="7" name="Egyenes összekötő 6">
            <a:extLst>
              <a:ext uri="{FF2B5EF4-FFF2-40B4-BE49-F238E27FC236}">
                <a16:creationId xmlns:a16="http://schemas.microsoft.com/office/drawing/2014/main" id="{1902EC5A-7C93-4B30-8FCF-1FE54EB61E17}"/>
              </a:ext>
            </a:extLst>
          </p:cNvPr>
          <p:cNvCxnSpPr/>
          <p:nvPr/>
        </p:nvCxnSpPr>
        <p:spPr>
          <a:xfrm flipV="1">
            <a:off x="6371303" y="2698128"/>
            <a:ext cx="1651820" cy="104729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Egyenes összekötő 11">
            <a:extLst>
              <a:ext uri="{FF2B5EF4-FFF2-40B4-BE49-F238E27FC236}">
                <a16:creationId xmlns:a16="http://schemas.microsoft.com/office/drawing/2014/main" id="{CC766B3C-1674-4648-9643-490899F51B5A}"/>
              </a:ext>
            </a:extLst>
          </p:cNvPr>
          <p:cNvCxnSpPr/>
          <p:nvPr/>
        </p:nvCxnSpPr>
        <p:spPr>
          <a:xfrm flipV="1">
            <a:off x="6474542" y="3945984"/>
            <a:ext cx="5717458" cy="26336"/>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Egyenes összekötő 13">
            <a:extLst>
              <a:ext uri="{FF2B5EF4-FFF2-40B4-BE49-F238E27FC236}">
                <a16:creationId xmlns:a16="http://schemas.microsoft.com/office/drawing/2014/main" id="{29AC25F7-FA9F-4B15-ABD1-7CEE46290E64}"/>
              </a:ext>
            </a:extLst>
          </p:cNvPr>
          <p:cNvCxnSpPr/>
          <p:nvPr/>
        </p:nvCxnSpPr>
        <p:spPr>
          <a:xfrm>
            <a:off x="6474542" y="4260741"/>
            <a:ext cx="1342103" cy="960595"/>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Kép 5">
            <a:extLst>
              <a:ext uri="{FF2B5EF4-FFF2-40B4-BE49-F238E27FC236}">
                <a16:creationId xmlns:a16="http://schemas.microsoft.com/office/drawing/2014/main" id="{20913C4E-2A82-49C1-BCBB-A971553027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3868" y="1705440"/>
            <a:ext cx="2275064" cy="1550776"/>
          </a:xfrm>
          <a:prstGeom prst="rect">
            <a:avLst/>
          </a:prstGeom>
        </p:spPr>
      </p:pic>
      <p:pic>
        <p:nvPicPr>
          <p:cNvPr id="10" name="Kép 9">
            <a:extLst>
              <a:ext uri="{FF2B5EF4-FFF2-40B4-BE49-F238E27FC236}">
                <a16:creationId xmlns:a16="http://schemas.microsoft.com/office/drawing/2014/main" id="{D2F9E84A-FF9C-490D-8EA6-EE361CA62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5883" y="2331469"/>
            <a:ext cx="1284214" cy="835241"/>
          </a:xfrm>
          <a:prstGeom prst="rect">
            <a:avLst/>
          </a:prstGeom>
        </p:spPr>
      </p:pic>
      <p:pic>
        <p:nvPicPr>
          <p:cNvPr id="13" name="Kép 12">
            <a:extLst>
              <a:ext uri="{FF2B5EF4-FFF2-40B4-BE49-F238E27FC236}">
                <a16:creationId xmlns:a16="http://schemas.microsoft.com/office/drawing/2014/main" id="{D0CBDB43-BFA6-449A-AE44-9E6DD72F20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3102" y="3688558"/>
            <a:ext cx="2143125" cy="2143125"/>
          </a:xfrm>
          <a:prstGeom prst="rect">
            <a:avLst/>
          </a:prstGeom>
        </p:spPr>
      </p:pic>
      <p:pic>
        <p:nvPicPr>
          <p:cNvPr id="16" name="Kép 15">
            <a:extLst>
              <a:ext uri="{FF2B5EF4-FFF2-40B4-BE49-F238E27FC236}">
                <a16:creationId xmlns:a16="http://schemas.microsoft.com/office/drawing/2014/main" id="{8425BB82-45DC-409D-92C6-E7E3AC329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7822" y="1625494"/>
            <a:ext cx="1952625" cy="1104900"/>
          </a:xfrm>
          <a:prstGeom prst="rect">
            <a:avLst/>
          </a:prstGeom>
        </p:spPr>
      </p:pic>
      <p:pic>
        <p:nvPicPr>
          <p:cNvPr id="18" name="Kép 17" descr="A képen ív, lyuk, sziluett látható&#10;&#10;Automatikusan generált leírás">
            <a:extLst>
              <a:ext uri="{FF2B5EF4-FFF2-40B4-BE49-F238E27FC236}">
                <a16:creationId xmlns:a16="http://schemas.microsoft.com/office/drawing/2014/main" id="{B5AC79C8-10B4-4D20-B213-26313CFCFA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45090" y="88535"/>
            <a:ext cx="3910265" cy="1925805"/>
          </a:xfrm>
          <a:prstGeom prst="rect">
            <a:avLst/>
          </a:prstGeom>
        </p:spPr>
      </p:pic>
      <p:sp>
        <p:nvSpPr>
          <p:cNvPr id="23" name="Szabadkézi sokszög: alakzat 22">
            <a:extLst>
              <a:ext uri="{FF2B5EF4-FFF2-40B4-BE49-F238E27FC236}">
                <a16:creationId xmlns:a16="http://schemas.microsoft.com/office/drawing/2014/main" id="{1343E0D7-6739-41BC-A122-F86A450C9746}"/>
              </a:ext>
            </a:extLst>
          </p:cNvPr>
          <p:cNvSpPr/>
          <p:nvPr/>
        </p:nvSpPr>
        <p:spPr>
          <a:xfrm>
            <a:off x="5162514" y="255357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Hogy megjárassa, és közben jöttek mentek a felhők, élvezte az utazást</a:t>
            </a:r>
          </a:p>
        </p:txBody>
      </p:sp>
      <p:sp>
        <p:nvSpPr>
          <p:cNvPr id="24" name="Szabadkézi sokszög: alakzat 23">
            <a:extLst>
              <a:ext uri="{FF2B5EF4-FFF2-40B4-BE49-F238E27FC236}">
                <a16:creationId xmlns:a16="http://schemas.microsoft.com/office/drawing/2014/main" id="{DCA5DE32-BFED-475B-A3E5-BD57B6925FE4}"/>
              </a:ext>
            </a:extLst>
          </p:cNvPr>
          <p:cNvSpPr/>
          <p:nvPr/>
        </p:nvSpPr>
        <p:spPr>
          <a:xfrm>
            <a:off x="5254242" y="255262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Karcsika kivitte az útra a verdát</a:t>
            </a:r>
          </a:p>
        </p:txBody>
      </p:sp>
      <p:pic>
        <p:nvPicPr>
          <p:cNvPr id="5" name="Kép 4">
            <a:extLst>
              <a:ext uri="{FF2B5EF4-FFF2-40B4-BE49-F238E27FC236}">
                <a16:creationId xmlns:a16="http://schemas.microsoft.com/office/drawing/2014/main" id="{6222A668-34AF-4A50-9C87-DA39CDFADE8A}"/>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98921" y="3128424"/>
            <a:ext cx="4038600" cy="1581150"/>
          </a:xfrm>
          <a:prstGeom prst="rect">
            <a:avLst/>
          </a:prstGeom>
        </p:spPr>
      </p:pic>
    </p:spTree>
    <p:extLst>
      <p:ext uri="{BB962C8B-B14F-4D97-AF65-F5344CB8AC3E}">
        <p14:creationId xmlns:p14="http://schemas.microsoft.com/office/powerpoint/2010/main" val="411611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0" fill="hold"/>
                                        <p:tgtEl>
                                          <p:spTgt spid="6"/>
                                        </p:tgtEl>
                                        <p:attrNameLst>
                                          <p:attrName>ppt_x</p:attrName>
                                        </p:attrNameLst>
                                      </p:cBhvr>
                                      <p:tavLst>
                                        <p:tav tm="0">
                                          <p:val>
                                            <p:strVal val="1+#ppt_w/2"/>
                                          </p:val>
                                        </p:tav>
                                        <p:tav tm="100000">
                                          <p:val>
                                            <p:strVal val="#ppt_x"/>
                                          </p:val>
                                        </p:tav>
                                      </p:tavLst>
                                    </p:anim>
                                    <p:anim calcmode="lin" valueType="num">
                                      <p:cBhvr additive="base">
                                        <p:cTn id="8" dur="2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3900" fill="hold"/>
                                        <p:tgtEl>
                                          <p:spTgt spid="18"/>
                                        </p:tgtEl>
                                        <p:attrNameLst>
                                          <p:attrName>ppt_x</p:attrName>
                                        </p:attrNameLst>
                                      </p:cBhvr>
                                      <p:tavLst>
                                        <p:tav tm="0">
                                          <p:val>
                                            <p:strVal val="1+#ppt_w/2"/>
                                          </p:val>
                                        </p:tav>
                                        <p:tav tm="100000">
                                          <p:val>
                                            <p:strVal val="#ppt_x"/>
                                          </p:val>
                                        </p:tav>
                                      </p:tavLst>
                                    </p:anim>
                                    <p:anim calcmode="lin" valueType="num">
                                      <p:cBhvr additive="base">
                                        <p:cTn id="12" dur="39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600" fill="hold"/>
                                        <p:tgtEl>
                                          <p:spTgt spid="10"/>
                                        </p:tgtEl>
                                        <p:attrNameLst>
                                          <p:attrName>ppt_x</p:attrName>
                                        </p:attrNameLst>
                                      </p:cBhvr>
                                      <p:tavLst>
                                        <p:tav tm="0">
                                          <p:val>
                                            <p:strVal val="1+#ppt_w/2"/>
                                          </p:val>
                                        </p:tav>
                                        <p:tav tm="100000">
                                          <p:val>
                                            <p:strVal val="#ppt_x"/>
                                          </p:val>
                                        </p:tav>
                                      </p:tavLst>
                                    </p:anim>
                                    <p:anim calcmode="lin" valueType="num">
                                      <p:cBhvr additive="base">
                                        <p:cTn id="16" dur="36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3100" fill="hold"/>
                                        <p:tgtEl>
                                          <p:spTgt spid="16"/>
                                        </p:tgtEl>
                                        <p:attrNameLst>
                                          <p:attrName>ppt_x</p:attrName>
                                        </p:attrNameLst>
                                      </p:cBhvr>
                                      <p:tavLst>
                                        <p:tav tm="0">
                                          <p:val>
                                            <p:strVal val="1+#ppt_w/2"/>
                                          </p:val>
                                        </p:tav>
                                        <p:tav tm="100000">
                                          <p:val>
                                            <p:strVal val="#ppt_x"/>
                                          </p:val>
                                        </p:tav>
                                      </p:tavLst>
                                    </p:anim>
                                    <p:anim calcmode="lin" valueType="num">
                                      <p:cBhvr additive="base">
                                        <p:cTn id="20" dur="31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3700" fill="hold"/>
                                        <p:tgtEl>
                                          <p:spTgt spid="13"/>
                                        </p:tgtEl>
                                        <p:attrNameLst>
                                          <p:attrName>ppt_x</p:attrName>
                                        </p:attrNameLst>
                                      </p:cBhvr>
                                      <p:tavLst>
                                        <p:tav tm="0">
                                          <p:val>
                                            <p:strVal val="#ppt_x"/>
                                          </p:val>
                                        </p:tav>
                                        <p:tav tm="100000">
                                          <p:val>
                                            <p:strVal val="#ppt_x"/>
                                          </p:val>
                                        </p:tav>
                                      </p:tavLst>
                                    </p:anim>
                                    <p:anim calcmode="lin" valueType="num">
                                      <p:cBhvr additive="base">
                                        <p:cTn id="24" dur="3700" fill="hold"/>
                                        <p:tgtEl>
                                          <p:spTgt spid="13"/>
                                        </p:tgtEl>
                                        <p:attrNameLst>
                                          <p:attrName>ppt_y</p:attrName>
                                        </p:attrNameLst>
                                      </p:cBhvr>
                                      <p:tavLst>
                                        <p:tav tm="0">
                                          <p:val>
                                            <p:strVal val="1+#ppt_h/2"/>
                                          </p:val>
                                        </p:tav>
                                        <p:tav tm="100000">
                                          <p:val>
                                            <p:strVal val="#ppt_y"/>
                                          </p:val>
                                        </p:tav>
                                      </p:tavLst>
                                    </p:anim>
                                  </p:childTnLst>
                                </p:cTn>
                              </p:par>
                              <p:par>
                                <p:cTn id="25" presetID="6" presetClass="emph" presetSubtype="0" repeatCount="indefinite" autoRev="1" fill="hold" nodeType="withEffect">
                                  <p:stCondLst>
                                    <p:cond delay="0"/>
                                  </p:stCondLst>
                                  <p:endCondLst>
                                    <p:cond evt="onNext" delay="0">
                                      <p:tgtEl>
                                        <p:sldTgt/>
                                      </p:tgtEl>
                                    </p:cond>
                                  </p:endCondLst>
                                  <p:childTnLst>
                                    <p:animScale>
                                      <p:cBhvr>
                                        <p:cTn id="26" dur="300" fill="hold"/>
                                        <p:tgtEl>
                                          <p:spTgt spid="5"/>
                                        </p:tgtEl>
                                      </p:cBhvr>
                                      <p:by x="98000" y="98000"/>
                                    </p:animScale>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82</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82</a:t>
            </a:fld>
            <a:endParaRPr lang="en-GB" dirty="0"/>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felügyelt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a:t>
            </a:r>
            <a:r>
              <a:rPr lang="hu-HU" sz="1200" dirty="0" err="1">
                <a:latin typeface="Arial Nova Cond" panose="020B0506020202020204" pitchFamily="34" charset="0"/>
              </a:rPr>
              <a:t>learing</a:t>
            </a:r>
            <a:r>
              <a:rPr lang="hu-HU" sz="1200" dirty="0">
                <a:latin typeface="Arial Nova Cond" panose="020B0506020202020204" pitchFamily="34" charset="0"/>
              </a:rPr>
              <a:t> is</a:t>
            </a:r>
            <a:endParaRPr lang="hu-HU" sz="1200" dirty="0">
              <a:solidFill>
                <a:schemeClr val="bg1"/>
              </a:solidFill>
              <a:latin typeface="Arial Nova Cond" panose="020B0506020202020204" pitchFamily="34" charset="0"/>
            </a:endParaRP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1641154"/>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pic>
        <p:nvPicPr>
          <p:cNvPr id="25" name="Kép 24" descr="A képen clipart látható&#10;&#10;Automatikusan generált leírás">
            <a:extLst>
              <a:ext uri="{FF2B5EF4-FFF2-40B4-BE49-F238E27FC236}">
                <a16:creationId xmlns:a16="http://schemas.microsoft.com/office/drawing/2014/main" id="{1542C2B7-59E4-4638-B72A-8FE5E1D7B8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338" y="1156833"/>
            <a:ext cx="966809" cy="378515"/>
          </a:xfrm>
          <a:prstGeom prst="rect">
            <a:avLst/>
          </a:prstGeom>
        </p:spPr>
      </p:pic>
      <p:cxnSp>
        <p:nvCxnSpPr>
          <p:cNvPr id="7" name="Egyenes összekötő 6">
            <a:extLst>
              <a:ext uri="{FF2B5EF4-FFF2-40B4-BE49-F238E27FC236}">
                <a16:creationId xmlns:a16="http://schemas.microsoft.com/office/drawing/2014/main" id="{1902EC5A-7C93-4B30-8FCF-1FE54EB61E17}"/>
              </a:ext>
            </a:extLst>
          </p:cNvPr>
          <p:cNvCxnSpPr/>
          <p:nvPr/>
        </p:nvCxnSpPr>
        <p:spPr>
          <a:xfrm flipV="1">
            <a:off x="6371303" y="2698128"/>
            <a:ext cx="1651820" cy="104729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Egyenes összekötő 11">
            <a:extLst>
              <a:ext uri="{FF2B5EF4-FFF2-40B4-BE49-F238E27FC236}">
                <a16:creationId xmlns:a16="http://schemas.microsoft.com/office/drawing/2014/main" id="{CC766B3C-1674-4648-9643-490899F51B5A}"/>
              </a:ext>
            </a:extLst>
          </p:cNvPr>
          <p:cNvCxnSpPr/>
          <p:nvPr/>
        </p:nvCxnSpPr>
        <p:spPr>
          <a:xfrm flipV="1">
            <a:off x="6474542" y="3945984"/>
            <a:ext cx="5717458" cy="26336"/>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Egyenes összekötő 13">
            <a:extLst>
              <a:ext uri="{FF2B5EF4-FFF2-40B4-BE49-F238E27FC236}">
                <a16:creationId xmlns:a16="http://schemas.microsoft.com/office/drawing/2014/main" id="{29AC25F7-FA9F-4B15-ABD1-7CEE46290E64}"/>
              </a:ext>
            </a:extLst>
          </p:cNvPr>
          <p:cNvCxnSpPr/>
          <p:nvPr/>
        </p:nvCxnSpPr>
        <p:spPr>
          <a:xfrm>
            <a:off x="6474542" y="4260741"/>
            <a:ext cx="1342103" cy="960595"/>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Kép 5">
            <a:extLst>
              <a:ext uri="{FF2B5EF4-FFF2-40B4-BE49-F238E27FC236}">
                <a16:creationId xmlns:a16="http://schemas.microsoft.com/office/drawing/2014/main" id="{20913C4E-2A82-49C1-BCBB-A971553027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3868" y="1705440"/>
            <a:ext cx="2275064" cy="1550776"/>
          </a:xfrm>
          <a:prstGeom prst="rect">
            <a:avLst/>
          </a:prstGeom>
        </p:spPr>
      </p:pic>
      <p:pic>
        <p:nvPicPr>
          <p:cNvPr id="10" name="Kép 9">
            <a:extLst>
              <a:ext uri="{FF2B5EF4-FFF2-40B4-BE49-F238E27FC236}">
                <a16:creationId xmlns:a16="http://schemas.microsoft.com/office/drawing/2014/main" id="{D2F9E84A-FF9C-490D-8EA6-EE361CA62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5883" y="2331469"/>
            <a:ext cx="1284214" cy="835241"/>
          </a:xfrm>
          <a:prstGeom prst="rect">
            <a:avLst/>
          </a:prstGeom>
        </p:spPr>
      </p:pic>
      <p:pic>
        <p:nvPicPr>
          <p:cNvPr id="13" name="Kép 12">
            <a:extLst>
              <a:ext uri="{FF2B5EF4-FFF2-40B4-BE49-F238E27FC236}">
                <a16:creationId xmlns:a16="http://schemas.microsoft.com/office/drawing/2014/main" id="{D0CBDB43-BFA6-449A-AE44-9E6DD72F20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3102" y="3688558"/>
            <a:ext cx="2143125" cy="2143125"/>
          </a:xfrm>
          <a:prstGeom prst="rect">
            <a:avLst/>
          </a:prstGeom>
        </p:spPr>
      </p:pic>
      <p:pic>
        <p:nvPicPr>
          <p:cNvPr id="16" name="Kép 15">
            <a:extLst>
              <a:ext uri="{FF2B5EF4-FFF2-40B4-BE49-F238E27FC236}">
                <a16:creationId xmlns:a16="http://schemas.microsoft.com/office/drawing/2014/main" id="{8425BB82-45DC-409D-92C6-E7E3AC3298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7822" y="1625494"/>
            <a:ext cx="1952625" cy="1104900"/>
          </a:xfrm>
          <a:prstGeom prst="rect">
            <a:avLst/>
          </a:prstGeom>
        </p:spPr>
      </p:pic>
      <p:pic>
        <p:nvPicPr>
          <p:cNvPr id="18" name="Kép 17" descr="A képen ív, lyuk, sziluett látható&#10;&#10;Automatikusan generált leírás">
            <a:extLst>
              <a:ext uri="{FF2B5EF4-FFF2-40B4-BE49-F238E27FC236}">
                <a16:creationId xmlns:a16="http://schemas.microsoft.com/office/drawing/2014/main" id="{B5AC79C8-10B4-4D20-B213-26313CFCFA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45090" y="88535"/>
            <a:ext cx="3910265" cy="1925805"/>
          </a:xfrm>
          <a:prstGeom prst="rect">
            <a:avLst/>
          </a:prstGeom>
        </p:spPr>
      </p:pic>
      <p:sp>
        <p:nvSpPr>
          <p:cNvPr id="23" name="Szabadkézi sokszög: alakzat 22">
            <a:extLst>
              <a:ext uri="{FF2B5EF4-FFF2-40B4-BE49-F238E27FC236}">
                <a16:creationId xmlns:a16="http://schemas.microsoft.com/office/drawing/2014/main" id="{1343E0D7-6739-41BC-A122-F86A450C9746}"/>
              </a:ext>
            </a:extLst>
          </p:cNvPr>
          <p:cNvSpPr/>
          <p:nvPr/>
        </p:nvSpPr>
        <p:spPr>
          <a:xfrm>
            <a:off x="5162514" y="255357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Vette a piacon és most használni akarja</a:t>
            </a:r>
          </a:p>
        </p:txBody>
      </p:sp>
      <p:sp>
        <p:nvSpPr>
          <p:cNvPr id="24" name="Szabadkézi sokszög: alakzat 23">
            <a:extLst>
              <a:ext uri="{FF2B5EF4-FFF2-40B4-BE49-F238E27FC236}">
                <a16:creationId xmlns:a16="http://schemas.microsoft.com/office/drawing/2014/main" id="{DCA5DE32-BFED-475B-A3E5-BD57B6925FE4}"/>
              </a:ext>
            </a:extLst>
          </p:cNvPr>
          <p:cNvSpPr/>
          <p:nvPr/>
        </p:nvSpPr>
        <p:spPr>
          <a:xfrm>
            <a:off x="5254242" y="255262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De van neki három </a:t>
            </a:r>
            <a:r>
              <a:rPr lang="hu-HU" sz="1000" dirty="0" err="1">
                <a:solidFill>
                  <a:schemeClr val="tx1"/>
                </a:solidFill>
                <a:latin typeface="Arial" panose="020B0604020202020204" pitchFamily="34" charset="0"/>
                <a:cs typeface="Arial" panose="020B0604020202020204" pitchFamily="34" charset="0"/>
              </a:rPr>
              <a:t>szenzora</a:t>
            </a:r>
            <a:endParaRPr lang="hu-HU" sz="1000" dirty="0">
              <a:solidFill>
                <a:schemeClr val="tx1"/>
              </a:solidFill>
              <a:latin typeface="Arial" panose="020B0604020202020204" pitchFamily="34" charset="0"/>
              <a:cs typeface="Arial" panose="020B0604020202020204" pitchFamily="34" charset="0"/>
            </a:endParaRPr>
          </a:p>
        </p:txBody>
      </p:sp>
      <p:pic>
        <p:nvPicPr>
          <p:cNvPr id="5" name="Kép 4">
            <a:extLst>
              <a:ext uri="{FF2B5EF4-FFF2-40B4-BE49-F238E27FC236}">
                <a16:creationId xmlns:a16="http://schemas.microsoft.com/office/drawing/2014/main" id="{6222A668-34AF-4A50-9C87-DA39CDFADE8A}"/>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698921" y="3128424"/>
            <a:ext cx="4038600" cy="1581150"/>
          </a:xfrm>
          <a:prstGeom prst="rect">
            <a:avLst/>
          </a:prstGeom>
        </p:spPr>
      </p:pic>
    </p:spTree>
    <p:extLst>
      <p:ext uri="{BB962C8B-B14F-4D97-AF65-F5344CB8AC3E}">
        <p14:creationId xmlns:p14="http://schemas.microsoft.com/office/powerpoint/2010/main" val="55571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2800" fill="hold"/>
                                        <p:tgtEl>
                                          <p:spTgt spid="18"/>
                                        </p:tgtEl>
                                        <p:attrNameLst>
                                          <p:attrName>ppt_x</p:attrName>
                                        </p:attrNameLst>
                                      </p:cBhvr>
                                      <p:tavLst>
                                        <p:tav tm="0">
                                          <p:val>
                                            <p:strVal val="1+#ppt_w/2"/>
                                          </p:val>
                                        </p:tav>
                                        <p:tav tm="100000">
                                          <p:val>
                                            <p:strVal val="#ppt_x"/>
                                          </p:val>
                                        </p:tav>
                                      </p:tavLst>
                                    </p:anim>
                                    <p:anim calcmode="lin" valueType="num">
                                      <p:cBhvr additive="base">
                                        <p:cTn id="12" dur="28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600" fill="hold"/>
                                        <p:tgtEl>
                                          <p:spTgt spid="10"/>
                                        </p:tgtEl>
                                        <p:attrNameLst>
                                          <p:attrName>ppt_x</p:attrName>
                                        </p:attrNameLst>
                                      </p:cBhvr>
                                      <p:tavLst>
                                        <p:tav tm="0">
                                          <p:val>
                                            <p:strVal val="1+#ppt_w/2"/>
                                          </p:val>
                                        </p:tav>
                                        <p:tav tm="100000">
                                          <p:val>
                                            <p:strVal val="#ppt_x"/>
                                          </p:val>
                                        </p:tav>
                                      </p:tavLst>
                                    </p:anim>
                                    <p:anim calcmode="lin" valueType="num">
                                      <p:cBhvr additive="base">
                                        <p:cTn id="16" dur="26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700" fill="hold"/>
                                        <p:tgtEl>
                                          <p:spTgt spid="16"/>
                                        </p:tgtEl>
                                        <p:attrNameLst>
                                          <p:attrName>ppt_x</p:attrName>
                                        </p:attrNameLst>
                                      </p:cBhvr>
                                      <p:tavLst>
                                        <p:tav tm="0">
                                          <p:val>
                                            <p:strVal val="1+#ppt_w/2"/>
                                          </p:val>
                                        </p:tav>
                                        <p:tav tm="100000">
                                          <p:val>
                                            <p:strVal val="#ppt_x"/>
                                          </p:val>
                                        </p:tav>
                                      </p:tavLst>
                                    </p:anim>
                                    <p:anim calcmode="lin" valueType="num">
                                      <p:cBhvr additive="base">
                                        <p:cTn id="20" dur="17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2500" fill="hold"/>
                                        <p:tgtEl>
                                          <p:spTgt spid="13"/>
                                        </p:tgtEl>
                                        <p:attrNameLst>
                                          <p:attrName>ppt_x</p:attrName>
                                        </p:attrNameLst>
                                      </p:cBhvr>
                                      <p:tavLst>
                                        <p:tav tm="0">
                                          <p:val>
                                            <p:strVal val="#ppt_x"/>
                                          </p:val>
                                        </p:tav>
                                        <p:tav tm="100000">
                                          <p:val>
                                            <p:strVal val="#ppt_x"/>
                                          </p:val>
                                        </p:tav>
                                      </p:tavLst>
                                    </p:anim>
                                    <p:anim calcmode="lin" valueType="num">
                                      <p:cBhvr additive="base">
                                        <p:cTn id="24" dur="2500" fill="hold"/>
                                        <p:tgtEl>
                                          <p:spTgt spid="13"/>
                                        </p:tgtEl>
                                        <p:attrNameLst>
                                          <p:attrName>ppt_y</p:attrName>
                                        </p:attrNameLst>
                                      </p:cBhvr>
                                      <p:tavLst>
                                        <p:tav tm="0">
                                          <p:val>
                                            <p:strVal val="1+#ppt_h/2"/>
                                          </p:val>
                                        </p:tav>
                                        <p:tav tm="100000">
                                          <p:val>
                                            <p:strVal val="#ppt_y"/>
                                          </p:val>
                                        </p:tav>
                                      </p:tavLst>
                                    </p:anim>
                                  </p:childTnLst>
                                </p:cTn>
                              </p:par>
                              <p:par>
                                <p:cTn id="25" presetID="6" presetClass="emph" presetSubtype="0" repeatCount="10000" autoRev="1" fill="hold" nodeType="withEffect">
                                  <p:stCondLst>
                                    <p:cond delay="0"/>
                                  </p:stCondLst>
                                  <p:childTnLst>
                                    <p:animScale>
                                      <p:cBhvr>
                                        <p:cTn id="26" dur="300" fill="hold"/>
                                        <p:tgtEl>
                                          <p:spTgt spid="5"/>
                                        </p:tgtEl>
                                      </p:cBhvr>
                                      <p:by x="98000" y="98000"/>
                                    </p:animScale>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83</a:t>
            </a:fld>
            <a:endParaRPr lang="en-GB" dirty="0"/>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332398" y="288797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331891" y="288797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332398" y="398949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331891" y="398949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341733" y="5120410"/>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333941" y="5117108"/>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7" name="Szöveg helye 14">
            <a:extLst>
              <a:ext uri="{FF2B5EF4-FFF2-40B4-BE49-F238E27FC236}">
                <a16:creationId xmlns:a16="http://schemas.microsoft.com/office/drawing/2014/main" id="{23F2B2C5-BA30-4967-9D0B-29F69A9DA9FE}"/>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8" name="Szöveg helye 14">
            <a:extLst>
              <a:ext uri="{FF2B5EF4-FFF2-40B4-BE49-F238E27FC236}">
                <a16:creationId xmlns:a16="http://schemas.microsoft.com/office/drawing/2014/main" id="{06851699-5761-45DE-972C-65B6CE5B608E}"/>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9" name="Szöveg helye 14">
            <a:extLst>
              <a:ext uri="{FF2B5EF4-FFF2-40B4-BE49-F238E27FC236}">
                <a16:creationId xmlns:a16="http://schemas.microsoft.com/office/drawing/2014/main" id="{EA8BC159-8AAF-4C2C-94E9-867DABE1D4BF}"/>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pic>
        <p:nvPicPr>
          <p:cNvPr id="30" name="Kép 29">
            <a:extLst>
              <a:ext uri="{FF2B5EF4-FFF2-40B4-BE49-F238E27FC236}">
                <a16:creationId xmlns:a16="http://schemas.microsoft.com/office/drawing/2014/main" id="{9A1DD12F-DE69-4064-97F9-F94B0FB4E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Tree>
    <p:extLst>
      <p:ext uri="{BB962C8B-B14F-4D97-AF65-F5344CB8AC3E}">
        <p14:creationId xmlns:p14="http://schemas.microsoft.com/office/powerpoint/2010/main" val="307745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6" grpId="0" animBg="1"/>
      <p:bldP spid="6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pic>
        <p:nvPicPr>
          <p:cNvPr id="5" name="ani_history">
            <a:hlinkClick r:id="" action="ppaction://media"/>
            <a:extLst>
              <a:ext uri="{FF2B5EF4-FFF2-40B4-BE49-F238E27FC236}">
                <a16:creationId xmlns:a16="http://schemas.microsoft.com/office/drawing/2014/main" id="{492ED64D-4D03-4E8E-98A9-51E9274735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610" t="5447" r="10610" b="882"/>
          <a:stretch/>
        </p:blipFill>
        <p:spPr>
          <a:xfrm>
            <a:off x="215432" y="1476000"/>
            <a:ext cx="11628000" cy="532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84</a:t>
            </a:fld>
            <a:endParaRPr lang="en-GB" dirty="0"/>
          </a:p>
        </p:txBody>
      </p:sp>
      <p:sp>
        <p:nvSpPr>
          <p:cNvPr id="8" name="Téglalap 7">
            <a:extLst>
              <a:ext uri="{FF2B5EF4-FFF2-40B4-BE49-F238E27FC236}">
                <a16:creationId xmlns:a16="http://schemas.microsoft.com/office/drawing/2014/main" id="{7056DF1A-B586-4B7F-A54E-0FD9BC44F41D}"/>
              </a:ext>
            </a:extLst>
          </p:cNvPr>
          <p:cNvSpPr/>
          <p:nvPr/>
        </p:nvSpPr>
        <p:spPr>
          <a:xfrm>
            <a:off x="503463" y="181332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Ellenőrzés,</a:t>
            </a:r>
            <a:r>
              <a:rPr lang="hu-HU" dirty="0">
                <a:solidFill>
                  <a:schemeClr val="tx1"/>
                </a:solidFill>
                <a:latin typeface="Calibri Light" panose="020F0302020204030204" pitchFamily="34" charset="0"/>
                <a:cs typeface="Calibri Light" panose="020F0302020204030204" pitchFamily="34" charset="0"/>
              </a:rPr>
              <a:t> képen csak arra voltam kíváncsi, hogy egy-egy lépés után &lt;&lt;fel, le&gt;&gt; hogyan alakul az egyes szenzorok értéke.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egész számos helyen </a:t>
            </a:r>
            <a:r>
              <a:rPr lang="hu-HU" dirty="0" err="1">
                <a:solidFill>
                  <a:schemeClr val="tx1"/>
                </a:solidFill>
                <a:latin typeface="Calibri Light" panose="020F0302020204030204" pitchFamily="34" charset="0"/>
                <a:cs typeface="Calibri Light" panose="020F0302020204030204" pitchFamily="34" charset="0"/>
              </a:rPr>
              <a:t>elcsúszhat</a:t>
            </a:r>
            <a:r>
              <a:rPr lang="hu-HU" dirty="0">
                <a:solidFill>
                  <a:schemeClr val="tx1"/>
                </a:solidFill>
                <a:latin typeface="Calibri Light" panose="020F0302020204030204" pitchFamily="34" charset="0"/>
                <a:cs typeface="Calibri Light" panose="020F0302020204030204" pitchFamily="34" charset="0"/>
              </a:rPr>
              <a:t> –  ezért az ilyen viszonylag egyszerű és egyértelmű esetekben is inkább megvizsgálom, hogy mi történik egy-egy lépés során, mert a későbbiek során, több metrika és nagyobb zaj esetén ez már sokkal nehezebb</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lesz.</a:t>
            </a:r>
          </a:p>
        </p:txBody>
      </p:sp>
      <p:pic>
        <p:nvPicPr>
          <p:cNvPr id="4" name="ani_sensorLeftBeforeScaled_vs_sensorLeftAfterScaled_v3">
            <a:hlinkClick r:id="" action="ppaction://media"/>
            <a:extLst>
              <a:ext uri="{FF2B5EF4-FFF2-40B4-BE49-F238E27FC236}">
                <a16:creationId xmlns:a16="http://schemas.microsoft.com/office/drawing/2014/main" id="{8DDF4AFD-CA5F-4DBF-BB71-8844534D490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00089" y="1414247"/>
            <a:ext cx="4286250" cy="3429000"/>
          </a:xfrm>
          <a:prstGeom prst="rect">
            <a:avLst/>
          </a:prstGeom>
        </p:spPr>
      </p:pic>
      <p:sp>
        <p:nvSpPr>
          <p:cNvPr id="28" name="Szabadkézi sokszög: alakzat 27">
            <a:extLst>
              <a:ext uri="{FF2B5EF4-FFF2-40B4-BE49-F238E27FC236}">
                <a16:creationId xmlns:a16="http://schemas.microsoft.com/office/drawing/2014/main" id="{998BCF04-03B9-49D4-ABC0-53F13E7E39C3}"/>
              </a:ext>
            </a:extLst>
          </p:cNvPr>
          <p:cNvSpPr/>
          <p:nvPr/>
        </p:nvSpPr>
        <p:spPr>
          <a:xfrm>
            <a:off x="5140271" y="223578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9" name="Szabadkézi sokszög: alakzat 28">
            <a:extLst>
              <a:ext uri="{FF2B5EF4-FFF2-40B4-BE49-F238E27FC236}">
                <a16:creationId xmlns:a16="http://schemas.microsoft.com/office/drawing/2014/main" id="{B101D2C1-A955-4B8F-943F-D7721AFA3AB3}"/>
              </a:ext>
            </a:extLst>
          </p:cNvPr>
          <p:cNvSpPr/>
          <p:nvPr/>
        </p:nvSpPr>
        <p:spPr>
          <a:xfrm>
            <a:off x="5140271" y="22357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5051898" y="490019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történik aminek történnie kell. Fel-felé lépés esetén a </a:t>
            </a:r>
            <a:r>
              <a:rPr lang="hu-HU" sz="1000" dirty="0" err="1">
                <a:solidFill>
                  <a:schemeClr val="tx1"/>
                </a:solidFill>
                <a:latin typeface="Arial" panose="020B0604020202020204" pitchFamily="34" charset="0"/>
                <a:cs typeface="Arial" panose="020B0604020202020204" pitchFamily="34" charset="0"/>
              </a:rPr>
              <a:t>Before</a:t>
            </a:r>
            <a:r>
              <a:rPr lang="hu-HU" sz="1000" dirty="0">
                <a:solidFill>
                  <a:schemeClr val="tx1"/>
                </a:solidFill>
                <a:latin typeface="Arial" panose="020B0604020202020204" pitchFamily="34" charset="0"/>
                <a:cs typeface="Arial" panose="020B0604020202020204" pitchFamily="34" charset="0"/>
              </a:rPr>
              <a:t> értéből az </a:t>
            </a:r>
            <a:r>
              <a:rPr lang="hu-HU" sz="1000" dirty="0" err="1">
                <a:solidFill>
                  <a:schemeClr val="tx1"/>
                </a:solidFill>
                <a:latin typeface="Arial" panose="020B0604020202020204" pitchFamily="34" charset="0"/>
                <a:cs typeface="Arial" panose="020B0604020202020204" pitchFamily="34" charset="0"/>
              </a:rPr>
              <a:t>After</a:t>
            </a:r>
            <a:r>
              <a:rPr lang="hu-HU" sz="1000" dirty="0">
                <a:solidFill>
                  <a:schemeClr val="tx1"/>
                </a:solidFill>
                <a:latin typeface="Arial" panose="020B0604020202020204" pitchFamily="34" charset="0"/>
                <a:cs typeface="Arial" panose="020B0604020202020204" pitchFamily="34" charset="0"/>
              </a:rPr>
              <a:t> értéke csökken és fordítva.</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5140271" y="48992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Összefoglalva</a:t>
            </a:r>
          </a:p>
        </p:txBody>
      </p:sp>
      <p:sp>
        <p:nvSpPr>
          <p:cNvPr id="25" name="Téglalap: lekerekített 24">
            <a:extLst>
              <a:ext uri="{FF2B5EF4-FFF2-40B4-BE49-F238E27FC236}">
                <a16:creationId xmlns:a16="http://schemas.microsoft.com/office/drawing/2014/main" id="{FCA8F95C-6755-4C60-A4F9-578DA14C4BE2}"/>
              </a:ext>
            </a:extLst>
          </p:cNvPr>
          <p:cNvSpPr/>
          <p:nvPr/>
        </p:nvSpPr>
        <p:spPr>
          <a:xfrm>
            <a:off x="8269445" y="490052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Ball szenzor esetén ha felfelé lépünk amely pozitív elmozdulás akkor a ball szenzor értéke csökken.</a:t>
            </a:r>
          </a:p>
        </p:txBody>
      </p:sp>
      <p:sp>
        <p:nvSpPr>
          <p:cNvPr id="26" name="Szabadkézi sokszög: alakzat 25">
            <a:extLst>
              <a:ext uri="{FF2B5EF4-FFF2-40B4-BE49-F238E27FC236}">
                <a16:creationId xmlns:a16="http://schemas.microsoft.com/office/drawing/2014/main" id="{F4347620-CB2E-431C-BC5A-A2BD6D5F7F01}"/>
              </a:ext>
            </a:extLst>
          </p:cNvPr>
          <p:cNvSpPr/>
          <p:nvPr/>
        </p:nvSpPr>
        <p:spPr>
          <a:xfrm>
            <a:off x="8269445" y="480985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Magyarázat</a:t>
            </a:r>
          </a:p>
        </p:txBody>
      </p:sp>
    </p:spTree>
    <p:extLst>
      <p:ext uri="{BB962C8B-B14F-4D97-AF65-F5344CB8AC3E}">
        <p14:creationId xmlns:p14="http://schemas.microsoft.com/office/powerpoint/2010/main" val="20117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400" fill="hold"/>
                                        <p:tgtEl>
                                          <p:spTgt spid="5"/>
                                        </p:tgtEl>
                                      </p:cBhvr>
                                    </p:cmd>
                                  </p:childTnLst>
                                </p:cTn>
                              </p:par>
                              <p:par>
                                <p:cTn id="7" presetID="1" presetClass="mediacall" presetSubtype="0" fill="hold" nodeType="withEffect">
                                  <p:stCondLst>
                                    <p:cond delay="0"/>
                                  </p:stCondLst>
                                  <p:childTnLst>
                                    <p:cmd type="call" cmd="playFrom(0.0)">
                                      <p:cBhvr>
                                        <p:cTn id="8" dur="5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3478B8FF-2057-4D71-B0B7-4D80F5D6C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0" y="1142479"/>
            <a:ext cx="10975300" cy="4573042"/>
          </a:xfrm>
          <a:prstGeom prst="rect">
            <a:avLst/>
          </a:prstGeom>
        </p:spPr>
      </p:pic>
      <p:pic>
        <p:nvPicPr>
          <p:cNvPr id="18" name="Kép 17">
            <a:extLst>
              <a:ext uri="{FF2B5EF4-FFF2-40B4-BE49-F238E27FC236}">
                <a16:creationId xmlns:a16="http://schemas.microsoft.com/office/drawing/2014/main" id="{3465BC9E-4854-4165-85B4-478B81B22D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8350" y="1142479"/>
            <a:ext cx="10975300" cy="4573042"/>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85</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371723"/>
            <a:ext cx="8401877" cy="1329518"/>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cxnSp>
        <p:nvCxnSpPr>
          <p:cNvPr id="12" name="Egyenes összekötő 11">
            <a:extLst>
              <a:ext uri="{FF2B5EF4-FFF2-40B4-BE49-F238E27FC236}">
                <a16:creationId xmlns:a16="http://schemas.microsoft.com/office/drawing/2014/main" id="{FF3EF9FC-5903-49B1-AFFB-2C697592C7A3}"/>
              </a:ext>
            </a:extLst>
          </p:cNvPr>
          <p:cNvCxnSpPr>
            <a:cxnSpLocks/>
          </p:cNvCxnSpPr>
          <p:nvPr/>
        </p:nvCxnSpPr>
        <p:spPr>
          <a:xfrm>
            <a:off x="1979525" y="3834902"/>
            <a:ext cx="8494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zabadkézi sokszög: alakzat 21">
            <a:extLst>
              <a:ext uri="{FF2B5EF4-FFF2-40B4-BE49-F238E27FC236}">
                <a16:creationId xmlns:a16="http://schemas.microsoft.com/office/drawing/2014/main" id="{06485CF9-1E22-4444-9C93-E60FB1ABA304}"/>
              </a:ext>
            </a:extLst>
          </p:cNvPr>
          <p:cNvSpPr/>
          <p:nvPr/>
        </p:nvSpPr>
        <p:spPr>
          <a:xfrm>
            <a:off x="9424231" y="335136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Ugyanis igen sok féle szenzoros érték tartozik</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12604" y="33504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Azonos középponttól való távolsághoz</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873051" y="1314702"/>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873051" y="131470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Másképen megfogalmazva</a:t>
            </a:r>
          </a:p>
        </p:txBody>
      </p:sp>
      <p:sp>
        <p:nvSpPr>
          <p:cNvPr id="15" name="Szabadkézi sokszög: alakzat 14">
            <a:extLst>
              <a:ext uri="{FF2B5EF4-FFF2-40B4-BE49-F238E27FC236}">
                <a16:creationId xmlns:a16="http://schemas.microsoft.com/office/drawing/2014/main" id="{CB25B6C5-1A0A-4E19-AC7B-1003CEF14A2A}"/>
              </a:ext>
            </a:extLst>
          </p:cNvPr>
          <p:cNvSpPr/>
          <p:nvPr/>
        </p:nvSpPr>
        <p:spPr>
          <a:xfrm>
            <a:off x="5033155" y="423975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bal szenzorból mért adatokról van szó, de nem lesz könnyebb a helyzet a jobb oldali szenzor esetén sem</a:t>
            </a:r>
          </a:p>
        </p:txBody>
      </p:sp>
      <p:sp>
        <p:nvSpPr>
          <p:cNvPr id="17" name="Szabadkézi sokszög: alakzat 16">
            <a:extLst>
              <a:ext uri="{FF2B5EF4-FFF2-40B4-BE49-F238E27FC236}">
                <a16:creationId xmlns:a16="http://schemas.microsoft.com/office/drawing/2014/main" id="{2E9D4CEA-C213-4C01-BC47-CC9DE4AE400B}"/>
              </a:ext>
            </a:extLst>
          </p:cNvPr>
          <p:cNvSpPr/>
          <p:nvPr/>
        </p:nvSpPr>
        <p:spPr>
          <a:xfrm>
            <a:off x="5033155" y="423975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Jelen esetben</a:t>
            </a:r>
          </a:p>
        </p:txBody>
      </p:sp>
      <p:sp>
        <p:nvSpPr>
          <p:cNvPr id="20" name="Téglalap: szamárfül 19">
            <a:extLst>
              <a:ext uri="{FF2B5EF4-FFF2-40B4-BE49-F238E27FC236}">
                <a16:creationId xmlns:a16="http://schemas.microsoft.com/office/drawing/2014/main" id="{9B061523-9468-4A86-AE21-6A4B34B148B5}"/>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következő dián</a:t>
            </a:r>
            <a:br>
              <a:rPr lang="hu-HU" sz="1200" dirty="0">
                <a:latin typeface="Arial Nova Cond" panose="020B0506020202020204" pitchFamily="34" charset="0"/>
              </a:rPr>
            </a:br>
            <a:r>
              <a:rPr lang="hu-HU" sz="1200" dirty="0">
                <a:latin typeface="Arial Nova Cond" panose="020B0506020202020204" pitchFamily="34" charset="0"/>
              </a:rPr>
              <a:t> bemutatom, hogy ez a két szenzor adatainak együttes ismeretében sem lesz könnyebb.</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4767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5" grpId="0" animBg="1"/>
      <p:bldP spid="17" grpId="0" animBg="1"/>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3">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pic>
        <p:nvPicPr>
          <p:cNvPr id="8" name="Kép 7">
            <a:extLst>
              <a:ext uri="{FF2B5EF4-FFF2-40B4-BE49-F238E27FC236}">
                <a16:creationId xmlns:a16="http://schemas.microsoft.com/office/drawing/2014/main" id="{2BC1BE2E-8EFE-4BB3-9710-EBA115944C4B}"/>
              </a:ext>
            </a:extLst>
          </p:cNvPr>
          <p:cNvPicPr>
            <a:picLocks noChangeAspect="1"/>
          </p:cNvPicPr>
          <p:nvPr/>
        </p:nvPicPr>
        <p:blipFill rotWithShape="1">
          <a:blip r:embed="rId4">
            <a:extLst>
              <a:ext uri="{28A0092B-C50C-407E-A947-70E740481C1C}">
                <a14:useLocalDpi xmlns:a14="http://schemas.microsoft.com/office/drawing/2010/main" val="0"/>
              </a:ext>
            </a:extLst>
          </a:blip>
          <a:srcRect l="3630" r="8204"/>
          <a:stretch/>
        </p:blipFill>
        <p:spPr>
          <a:xfrm>
            <a:off x="324000" y="706822"/>
            <a:ext cx="6048000" cy="548765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86</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6C00D1D4-5378-4719-9EA0-966DAD5788D5}"/>
              </a:ext>
            </a:extLst>
          </p:cNvPr>
          <p:cNvSpPr/>
          <p:nvPr/>
        </p:nvSpPr>
        <p:spPr>
          <a:xfrm>
            <a:off x="2274458" y="318289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ToDo</a:t>
            </a:r>
            <a:r>
              <a:rPr lang="hu-HU" sz="1200" dirty="0">
                <a:latin typeface="Arial Nova Cond" panose="020B0506020202020204" pitchFamily="34" charset="0"/>
              </a:rPr>
              <a:t>:</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 bal oldalin a </a:t>
            </a:r>
            <a:r>
              <a:rPr lang="hu-HU" sz="1200" dirty="0" err="1">
                <a:latin typeface="Arial Nova Cond" panose="020B0506020202020204" pitchFamily="34" charset="0"/>
              </a:rPr>
              <a:t>sesor_left</a:t>
            </a:r>
            <a:r>
              <a:rPr lang="hu-HU" sz="1200" dirty="0">
                <a:latin typeface="Arial Nova Cond" panose="020B0506020202020204" pitchFamily="34" charset="0"/>
              </a:rPr>
              <a:t> értéke jobbról balra emelkedik</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 jobb oldalin ugyanez a másik irányba – </a:t>
            </a:r>
            <a:r>
              <a:rPr lang="hu-HU" sz="1200" dirty="0" err="1">
                <a:latin typeface="Arial Nova Cond" panose="020B0506020202020204" pitchFamily="34" charset="0"/>
              </a:rPr>
              <a:t>swap</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0265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state_space_discover_LeftRightYDistance_2D">
            <a:hlinkClick r:id="" action="ppaction://media"/>
            <a:extLst>
              <a:ext uri="{FF2B5EF4-FFF2-40B4-BE49-F238E27FC236}">
                <a16:creationId xmlns:a16="http://schemas.microsoft.com/office/drawing/2014/main" id="{D3CD9F2E-A37B-4DAE-B2F9-A8EF02C3D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076" y="1519841"/>
            <a:ext cx="5143500" cy="4114800"/>
          </a:xfrm>
          <a:prstGeom prst="rect">
            <a:avLst/>
          </a:prstGeom>
        </p:spPr>
      </p:pic>
      <p:pic>
        <p:nvPicPr>
          <p:cNvPr id="4" name="ani_state_space_discover_LeftRightYDistance_3D">
            <a:hlinkClick r:id="" action="ppaction://media"/>
            <a:extLst>
              <a:ext uri="{FF2B5EF4-FFF2-40B4-BE49-F238E27FC236}">
                <a16:creationId xmlns:a16="http://schemas.microsoft.com/office/drawing/2014/main" id="{E5FC8A13-3FD5-4187-9470-DA67A145C17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7519" t="16091" r="9514" b="11477"/>
          <a:stretch/>
        </p:blipFill>
        <p:spPr>
          <a:xfrm>
            <a:off x="6734232" y="1691108"/>
            <a:ext cx="4135537" cy="4105785"/>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az animáció azt mutatja, hogy alakul a jobb oldali és bal oldali szenzor értéke a futás során az első 2640 lépésben.</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és a hozzá tartozó középpontól való távolság. A középpontól való vertikális távolság </a:t>
            </a:r>
            <a:r>
              <a:rPr lang="hu-HU" b="1" dirty="0">
                <a:solidFill>
                  <a:schemeClr val="tx1"/>
                </a:solidFill>
                <a:latin typeface="Calibri Light" panose="020F0302020204030204" pitchFamily="34" charset="0"/>
                <a:cs typeface="Calibri Light" panose="020F0302020204030204" pitchFamily="34" charset="0"/>
              </a:rPr>
              <a:t>[</a:t>
            </a:r>
            <a:r>
              <a:rPr lang="hu-HU" b="1" dirty="0" err="1">
                <a:solidFill>
                  <a:schemeClr val="tx1"/>
                </a:solidFill>
                <a:latin typeface="Calibri Light" panose="020F0302020204030204" pitchFamily="34" charset="0"/>
                <a:cs typeface="Calibri Light" panose="020F0302020204030204" pitchFamily="34" charset="0"/>
              </a:rPr>
              <a:t>y_distance</a:t>
            </a:r>
            <a:r>
              <a:rPr lang="hu-HU" b="1"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azt jelenti, hogy az szenzorokkal, felszerelt autó milyen mértékben távolodott el, az út közepét jelző képzeletbeli középponttól. Ez az érték 0, ha az autó a közép-vonalon van pozitív ha felfelé (menetirány szerinti bal), negatív, ha lefelé (menetirány szerinti jobb) irányba tér el.</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87</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iteráció, vagy az idő múlását jelzi.</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a </a:t>
            </a:r>
            <a:r>
              <a:rPr lang="hu-HU" sz="1000" dirty="0" err="1">
                <a:solidFill>
                  <a:schemeClr val="tx1"/>
                </a:solidFill>
                <a:latin typeface="Arial" panose="020B0604020202020204" pitchFamily="34" charset="0"/>
                <a:cs typeface="Arial" panose="020B0604020202020204" pitchFamily="34" charset="0"/>
              </a:rPr>
              <a:t>színkodolás</a:t>
            </a:r>
            <a:endParaRPr lang="hu-HU" sz="1000" dirty="0">
              <a:solidFill>
                <a:schemeClr val="tx1"/>
              </a:solidFill>
              <a:latin typeface="Arial" panose="020B0604020202020204" pitchFamily="34" charset="0"/>
              <a:cs typeface="Arial" panose="020B0604020202020204" pitchFamily="34" charset="0"/>
            </a:endParaRP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Szabadkézi sokszög: alakzat 12">
            <a:extLst>
              <a:ext uri="{FF2B5EF4-FFF2-40B4-BE49-F238E27FC236}">
                <a16:creationId xmlns:a16="http://schemas.microsoft.com/office/drawing/2014/main" id="{03F1C5FE-D621-4087-B8B5-BA428B983BE8}"/>
              </a:ext>
            </a:extLst>
          </p:cNvPr>
          <p:cNvSpPr/>
          <p:nvPr/>
        </p:nvSpPr>
        <p:spPr>
          <a:xfrm>
            <a:off x="2213822" y="323392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err="1">
                <a:solidFill>
                  <a:prstClr val="black"/>
                </a:solidFill>
                <a:latin typeface="Arial" panose="020B0604020202020204" pitchFamily="34" charset="0"/>
                <a:cs typeface="Arial" panose="020B0604020202020204" pitchFamily="34" charset="0"/>
              </a:rPr>
              <a:t>színkodolással</a:t>
            </a:r>
            <a:r>
              <a:rPr lang="hu-HU" sz="1000" dirty="0">
                <a:solidFill>
                  <a:prstClr val="black"/>
                </a:solidFill>
                <a:latin typeface="Arial" panose="020B0604020202020204" pitchFamily="34" charset="0"/>
                <a:cs typeface="Arial" panose="020B0604020202020204" pitchFamily="34" charset="0"/>
              </a:rPr>
              <a:t> jelöltem a középponttól való eltérést.</a:t>
            </a:r>
            <a:endParaRPr lang="hu-HU" dirty="0"/>
          </a:p>
        </p:txBody>
      </p:sp>
      <p:sp>
        <p:nvSpPr>
          <p:cNvPr id="14" name="Szabadkézi sokszög: alakzat 13">
            <a:extLst>
              <a:ext uri="{FF2B5EF4-FFF2-40B4-BE49-F238E27FC236}">
                <a16:creationId xmlns:a16="http://schemas.microsoft.com/office/drawing/2014/main" id="{8963F52F-5DDC-4D42-8D8F-933E5EFABDA0}"/>
              </a:ext>
            </a:extLst>
          </p:cNvPr>
          <p:cNvSpPr/>
          <p:nvPr/>
        </p:nvSpPr>
        <p:spPr>
          <a:xfrm>
            <a:off x="2213822" y="323392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Ezen az ábrán</a:t>
            </a:r>
          </a:p>
        </p:txBody>
      </p:sp>
      <p:sp>
        <p:nvSpPr>
          <p:cNvPr id="15" name="Szabadkézi sokszög: alakzat 14">
            <a:extLst>
              <a:ext uri="{FF2B5EF4-FFF2-40B4-BE49-F238E27FC236}">
                <a16:creationId xmlns:a16="http://schemas.microsoft.com/office/drawing/2014/main" id="{81A89CE5-5CBE-4C61-8C57-136A8F34A1AE}"/>
              </a:ext>
            </a:extLst>
          </p:cNvPr>
          <p:cNvSpPr/>
          <p:nvPr/>
        </p:nvSpPr>
        <p:spPr>
          <a:xfrm>
            <a:off x="7690624" y="323392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a függőleges tengely ugyan ennek a megfelelője</a:t>
            </a:r>
            <a:endParaRPr lang="hu-HU" dirty="0"/>
          </a:p>
        </p:txBody>
      </p:sp>
      <p:sp>
        <p:nvSpPr>
          <p:cNvPr id="17" name="Szabadkézi sokszög: alakzat 16">
            <a:extLst>
              <a:ext uri="{FF2B5EF4-FFF2-40B4-BE49-F238E27FC236}">
                <a16:creationId xmlns:a16="http://schemas.microsoft.com/office/drawing/2014/main" id="{EE7F3351-2704-4C81-A361-2304A9B07FB4}"/>
              </a:ext>
            </a:extLst>
          </p:cNvPr>
          <p:cNvSpPr/>
          <p:nvPr/>
        </p:nvSpPr>
        <p:spPr>
          <a:xfrm>
            <a:off x="7690624" y="323392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másik ábrán</a:t>
            </a:r>
          </a:p>
        </p:txBody>
      </p:sp>
      <p:sp>
        <p:nvSpPr>
          <p:cNvPr id="18" name="Szabadkézi sokszög: alakzat 17">
            <a:extLst>
              <a:ext uri="{FF2B5EF4-FFF2-40B4-BE49-F238E27FC236}">
                <a16:creationId xmlns:a16="http://schemas.microsoft.com/office/drawing/2014/main" id="{A7AB3919-7E37-4986-812D-03B15556A5A9}"/>
              </a:ext>
            </a:extLst>
          </p:cNvPr>
          <p:cNvSpPr/>
          <p:nvPr/>
        </p:nvSpPr>
        <p:spPr>
          <a:xfrm>
            <a:off x="9305022"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20" name="Szabadkézi sokszög: alakzat 19">
            <a:extLst>
              <a:ext uri="{FF2B5EF4-FFF2-40B4-BE49-F238E27FC236}">
                <a16:creationId xmlns:a16="http://schemas.microsoft.com/office/drawing/2014/main" id="{5623868A-ACA3-474F-A9A1-0F4999ED2B87}"/>
              </a:ext>
            </a:extLst>
          </p:cNvPr>
          <p:cNvSpPr/>
          <p:nvPr/>
        </p:nvSpPr>
        <p:spPr>
          <a:xfrm>
            <a:off x="9305022"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21" name="Téglalap: szamárfül 20">
            <a:extLst>
              <a:ext uri="{FF2B5EF4-FFF2-40B4-BE49-F238E27FC236}">
                <a16:creationId xmlns:a16="http://schemas.microsoft.com/office/drawing/2014/main" id="{3D642A24-1F74-404A-9E32-CCD18ED10944}"/>
              </a:ext>
            </a:extLst>
          </p:cNvPr>
          <p:cNvSpPr/>
          <p:nvPr/>
        </p:nvSpPr>
        <p:spPr>
          <a:xfrm>
            <a:off x="333446"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 negyedik dián egyébként azért az látszik, -&gt; hogyha betennék ide egy ábrát és megforgatnám 3D-ben</a:t>
            </a:r>
            <a:endParaRPr lang="hu-HU" sz="1200" dirty="0">
              <a:solidFill>
                <a:schemeClr val="bg1"/>
              </a:solidFill>
              <a:latin typeface="Arial Nova Cond" panose="020B0506020202020204" pitchFamily="34" charset="0"/>
            </a:endParaRPr>
          </a:p>
        </p:txBody>
      </p:sp>
      <p:sp>
        <p:nvSpPr>
          <p:cNvPr id="25" name="Téglalap: szamárfül 24">
            <a:extLst>
              <a:ext uri="{FF2B5EF4-FFF2-40B4-BE49-F238E27FC236}">
                <a16:creationId xmlns:a16="http://schemas.microsoft.com/office/drawing/2014/main" id="{3F157E78-8CEA-43F4-8158-6DF33B50BAAB}"/>
              </a:ext>
            </a:extLst>
          </p:cNvPr>
          <p:cNvSpPr/>
          <p:nvPr/>
        </p:nvSpPr>
        <p:spPr>
          <a:xfrm>
            <a:off x="2983738"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hogy egy </a:t>
            </a:r>
            <a:r>
              <a:rPr lang="hu-HU" sz="1200" dirty="0" err="1">
                <a:latin typeface="Arial Nova Cond" panose="020B0506020202020204" pitchFamily="34" charset="0"/>
              </a:rPr>
              <a:t>polinomiális</a:t>
            </a:r>
            <a:r>
              <a:rPr lang="hu-HU" sz="1200" dirty="0">
                <a:latin typeface="Arial Nova Cond" panose="020B0506020202020204" pitchFamily="34" charset="0"/>
              </a:rPr>
              <a:t> regresszióval f(</a:t>
            </a:r>
            <a:r>
              <a:rPr lang="hu-HU" sz="1200" dirty="0" err="1">
                <a:latin typeface="Arial Nova Cond" panose="020B0506020202020204" pitchFamily="34" charset="0"/>
              </a:rPr>
              <a:t>left,right</a:t>
            </a:r>
            <a:r>
              <a:rPr lang="hu-HU" sz="1200" dirty="0">
                <a:latin typeface="Arial Nova Cond" panose="020B0506020202020204" pitchFamily="34" charset="0"/>
              </a:rPr>
              <a:t>) = z azért nem biztos, hogy olyan vészesen rossz eredményt</a:t>
            </a:r>
          </a:p>
          <a:p>
            <a:pPr algn="ctr"/>
            <a:r>
              <a:rPr lang="hu-HU" sz="1200" dirty="0">
                <a:latin typeface="Arial Nova Cond" panose="020B0506020202020204" pitchFamily="34" charset="0"/>
              </a:rPr>
              <a:t>adna - sőt ezt azután össze is lehetne </a:t>
            </a:r>
            <a:r>
              <a:rPr lang="hu-HU" sz="1200" dirty="0" err="1">
                <a:latin typeface="Arial Nova Cond" panose="020B0506020202020204" pitchFamily="34" charset="0"/>
              </a:rPr>
              <a:t>hasonlítan</a:t>
            </a:r>
            <a:r>
              <a:rPr lang="hu-HU" sz="1200" dirty="0">
                <a:latin typeface="Arial Nova Cond" panose="020B0506020202020204" pitchFamily="34" charset="0"/>
              </a:rPr>
              <a:t> és a neurális hálóval rátenni egy becslést</a:t>
            </a:r>
          </a:p>
          <a:p>
            <a:pPr algn="ctr"/>
            <a:r>
              <a:rPr lang="hu-HU" sz="1200" dirty="0">
                <a:latin typeface="Arial Nova Cond" panose="020B0506020202020204" pitchFamily="34" charset="0"/>
              </a:rPr>
              <a:t>úgy, hogy közben mondjuk a (</a:t>
            </a:r>
            <a:r>
              <a:rPr lang="hu-HU" sz="1200" dirty="0" err="1">
                <a:latin typeface="Arial Nova Cond" panose="020B0506020202020204" pitchFamily="34" charset="0"/>
              </a:rPr>
              <a:t>sensor.center</a:t>
            </a:r>
            <a:r>
              <a:rPr lang="hu-HU" sz="1200" dirty="0">
                <a:latin typeface="Arial Nova Cond" panose="020B0506020202020204" pitchFamily="34" charset="0"/>
              </a:rPr>
              <a:t>) nullára van állítva</a:t>
            </a:r>
            <a:endParaRPr lang="hu-HU" sz="1200" dirty="0">
              <a:solidFill>
                <a:schemeClr val="bg1"/>
              </a:solidFill>
              <a:latin typeface="Arial Nova Cond" panose="020B0506020202020204" pitchFamily="34" charset="0"/>
            </a:endParaRPr>
          </a:p>
        </p:txBody>
      </p:sp>
      <p:sp>
        <p:nvSpPr>
          <p:cNvPr id="26" name="Téglalap: szamárfül 25">
            <a:extLst>
              <a:ext uri="{FF2B5EF4-FFF2-40B4-BE49-F238E27FC236}">
                <a16:creationId xmlns:a16="http://schemas.microsoft.com/office/drawing/2014/main" id="{8992EFF7-BBC9-4573-BF65-8E01F3307C1B}"/>
              </a:ext>
            </a:extLst>
          </p:cNvPr>
          <p:cNvSpPr/>
          <p:nvPr/>
        </p:nvSpPr>
        <p:spPr>
          <a:xfrm>
            <a:off x="5654742"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statisztikai vagy valamilyen mutatószámként pedig oda lehetne tenni az (r2-őt, vagy a </a:t>
            </a:r>
            <a:r>
              <a:rPr lang="hu-HU" sz="1200" dirty="0" err="1">
                <a:latin typeface="Arial Nova Cond" panose="020B0506020202020204" pitchFamily="34" charset="0"/>
              </a:rPr>
              <a:t>sse</a:t>
            </a:r>
            <a:r>
              <a:rPr lang="hu-HU" sz="1200" dirty="0">
                <a:latin typeface="Arial Nova Cond" panose="020B0506020202020204" pitchFamily="34" charset="0"/>
              </a:rPr>
              <a:t>-t) amit nyilván csak az adott pontokra számolna ki az ember (adott pontpárokra), de </a:t>
            </a:r>
            <a:r>
              <a:rPr lang="hu-HU" sz="1200" dirty="0" err="1">
                <a:latin typeface="Arial Nova Cond" panose="020B0506020202020204" pitchFamily="34" charset="0"/>
              </a:rPr>
              <a:t>ponfelhőre</a:t>
            </a:r>
            <a:r>
              <a:rPr lang="hu-HU" sz="1200" dirty="0">
                <a:latin typeface="Arial Nova Cond" panose="020B0506020202020204" pitchFamily="34" charset="0"/>
              </a:rPr>
              <a:t> illesztett </a:t>
            </a:r>
            <a:r>
              <a:rPr lang="hu-HU" sz="1200" dirty="0" err="1">
                <a:latin typeface="Arial Nova Cond" panose="020B0506020202020204" pitchFamily="34" charset="0"/>
              </a:rPr>
              <a:t>surface-t</a:t>
            </a:r>
            <a:r>
              <a:rPr lang="hu-HU" sz="1200">
                <a:latin typeface="Arial Nova Cond" panose="020B0506020202020204" pitchFamily="34" charset="0"/>
              </a:rPr>
              <a:t> is </a:t>
            </a:r>
            <a:r>
              <a:rPr lang="hu-HU" sz="1200" dirty="0">
                <a:latin typeface="Arial Nova Cond" panose="020B0506020202020204" pitchFamily="34" charset="0"/>
              </a:rPr>
              <a:t>meg lehet csinálni (</a:t>
            </a:r>
            <a:r>
              <a:rPr lang="hu-HU" sz="1200" dirty="0" err="1">
                <a:latin typeface="Arial Nova Cond" panose="020B0506020202020204" pitchFamily="34" charset="0"/>
              </a:rPr>
              <a:t>ugy</a:t>
            </a:r>
            <a:r>
              <a:rPr lang="hu-HU" sz="1200" dirty="0">
                <a:latin typeface="Arial Nova Cond" panose="020B0506020202020204" pitchFamily="34" charset="0"/>
              </a:rPr>
              <a:t> hogy legyen egy 3D </a:t>
            </a:r>
            <a:r>
              <a:rPr lang="hu-HU" sz="1200" dirty="0" err="1">
                <a:latin typeface="Arial Nova Cond" panose="020B0506020202020204" pitchFamily="34" charset="0"/>
              </a:rPr>
              <a:t>scatter</a:t>
            </a:r>
            <a:r>
              <a:rPr lang="hu-HU" sz="1200" dirty="0">
                <a:latin typeface="Arial Nova Cond" panose="020B0506020202020204" pitchFamily="34" charset="0"/>
              </a:rPr>
              <a:t> és egy 3D </a:t>
            </a:r>
            <a:r>
              <a:rPr lang="hu-HU" sz="1200" dirty="0" err="1">
                <a:latin typeface="Arial Nova Cond" panose="020B0506020202020204" pitchFamily="34" charset="0"/>
              </a:rPr>
              <a:t>surface</a:t>
            </a:r>
            <a:r>
              <a:rPr lang="hu-HU" sz="1200" dirty="0">
                <a:latin typeface="Arial Nova Cond" panose="020B0506020202020204" pitchFamily="34" charset="0"/>
              </a:rPr>
              <a:t> egy </a:t>
            </a:r>
            <a:r>
              <a:rPr lang="hu-HU" sz="1200" dirty="0" err="1">
                <a:latin typeface="Arial Nova Cond" panose="020B0506020202020204" pitchFamily="34" charset="0"/>
              </a:rPr>
              <a:t>plotton</a:t>
            </a:r>
            <a:r>
              <a:rPr lang="hu-HU" sz="1200" dirty="0">
                <a:latin typeface="Arial Nova Cond" panose="020B0506020202020204" pitchFamily="34" charset="0"/>
              </a:rPr>
              <a:t>) (hogy mindenki </a:t>
            </a:r>
            <a:r>
              <a:rPr lang="hu-HU" sz="1200" dirty="0" err="1">
                <a:latin typeface="Arial Nova Cond" panose="020B0506020202020204" pitchFamily="34" charset="0"/>
              </a:rPr>
              <a:t>értese</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90746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xit" presetSubtype="0" fill="hold" grpId="1" nodeType="withEffect">
                                  <p:stCondLst>
                                    <p:cond delay="10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grpId="1" nodeType="withEffect">
                                  <p:stCondLst>
                                    <p:cond delay="10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grpId="1" nodeType="withEffect">
                                  <p:stCondLst>
                                    <p:cond delay="20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par>
                                <p:cTn id="42" presetID="10" presetClass="exit" presetSubtype="0" fill="hold" grpId="1" nodeType="withEffect">
                                  <p:stCondLst>
                                    <p:cond delay="20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childTnLst>
                          </p:cTn>
                        </p:par>
                        <p:par>
                          <p:cTn id="45" fill="hold">
                            <p:stCondLst>
                              <p:cond delay="700"/>
                            </p:stCondLst>
                            <p:childTnLst>
                              <p:par>
                                <p:cTn id="46" presetID="1" presetClass="mediacall" presetSubtype="0" fill="hold" nodeType="afterEffect">
                                  <p:stCondLst>
                                    <p:cond delay="0"/>
                                  </p:stCondLst>
                                  <p:childTnLst>
                                    <p:cmd type="call" cmd="playFrom(0.0)">
                                      <p:cBhvr>
                                        <p:cTn id="47" dur="87900" fill="hold"/>
                                        <p:tgtEl>
                                          <p:spTgt spid="4"/>
                                        </p:tgtEl>
                                      </p:cBhvr>
                                    </p:cmd>
                                  </p:childTnLst>
                                </p:cTn>
                              </p:par>
                              <p:par>
                                <p:cTn id="48" presetID="1" presetClass="mediacall" presetSubtype="0" fill="hold" nodeType="withEffect">
                                  <p:stCondLst>
                                    <p:cond delay="0"/>
                                  </p:stCondLst>
                                  <p:childTnLst>
                                    <p:cmd type="call" cmd="playFrom(0.0)">
                                      <p:cBhvr>
                                        <p:cTn id="49" dur="87900" fill="hold"/>
                                        <p:tgtEl>
                                          <p:spTgt spid="5"/>
                                        </p:tgtEl>
                                      </p:cBhvr>
                                    </p:cmd>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1" fill="hold" display="0">
                  <p:stCondLst>
                    <p:cond delay="indefinite"/>
                  </p:stCondLst>
                </p:cTn>
                <p:tgtEl>
                  <p:spTgt spid="4"/>
                </p:tgtEl>
              </p:cMediaNode>
            </p:video>
            <p:video>
              <p:cMediaNode vol="80000">
                <p:cTn id="82" fill="hold" display="0">
                  <p:stCondLst>
                    <p:cond delay="indefinite"/>
                  </p:stCondLst>
                </p:cTn>
                <p:tgtEl>
                  <p:spTgt spid="5"/>
                </p:tgtEl>
              </p:cMediaNode>
            </p:video>
          </p:childTnLst>
        </p:cTn>
      </p:par>
    </p:tnLst>
    <p:bldLst>
      <p:bldP spid="22" grpId="0" animBg="1"/>
      <p:bldP spid="22" grpId="1" animBg="1"/>
      <p:bldP spid="24" grpId="0" animBg="1"/>
      <p:bldP spid="24" grpId="1" animBg="1"/>
      <p:bldP spid="27" grpId="0" animBg="1"/>
      <p:bldP spid="30" grpId="0" animBg="1"/>
      <p:bldP spid="13" grpId="0" animBg="1"/>
      <p:bldP spid="13" grpId="1" animBg="1"/>
      <p:bldP spid="14" grpId="0" animBg="1"/>
      <p:bldP spid="14" grpId="1" animBg="1"/>
      <p:bldP spid="15" grpId="0" animBg="1"/>
      <p:bldP spid="15" grpId="1" animBg="1"/>
      <p:bldP spid="17" grpId="0" animBg="1"/>
      <p:bldP spid="17" grpId="1" animBg="1"/>
      <p:bldP spid="18" grpId="0" animBg="1"/>
      <p:bldP spid="20" grpId="0" animBg="1"/>
      <p:bldP spid="21" grpId="0" animBg="1"/>
      <p:bldP spid="25" grpId="0" animBg="1"/>
      <p:bldP spid="2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498DA5E1-ECD0-4F38-AB4E-52D93FFA0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784" y="1493420"/>
            <a:ext cx="3968287" cy="3871161"/>
          </a:xfrm>
          <a:prstGeom prst="rect">
            <a:avLst/>
          </a:prstGeom>
        </p:spPr>
      </p:pic>
      <p:pic>
        <p:nvPicPr>
          <p:cNvPr id="11" name="Kép 10">
            <a:extLst>
              <a:ext uri="{FF2B5EF4-FFF2-40B4-BE49-F238E27FC236}">
                <a16:creationId xmlns:a16="http://schemas.microsoft.com/office/drawing/2014/main" id="{94F7EB1E-9427-481F-BC8C-9645FDA0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05" y="1493420"/>
            <a:ext cx="3968287" cy="3871161"/>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88</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Gyakorlatilag,</a:t>
            </a:r>
            <a:r>
              <a:rPr lang="hu-HU" dirty="0">
                <a:solidFill>
                  <a:schemeClr val="tx1"/>
                </a:solidFill>
                <a:latin typeface="Calibri Light" panose="020F0302020204030204" pitchFamily="34" charset="0"/>
                <a:cs typeface="Calibri Light" panose="020F0302020204030204" pitchFamily="34" charset="0"/>
              </a:rPr>
              <a:t> a neurális hálónak az a feladata, hogy megtanulja az f(</a:t>
            </a:r>
            <a:r>
              <a:rPr lang="hu-HU" dirty="0" err="1">
                <a:solidFill>
                  <a:schemeClr val="tx1"/>
                </a:solidFill>
                <a:latin typeface="Calibri Light" panose="020F0302020204030204" pitchFamily="34" charset="0"/>
                <a:cs typeface="Calibri Light" panose="020F0302020204030204" pitchFamily="34" charset="0"/>
              </a:rPr>
              <a:t>sL,sR,sC</a:t>
            </a:r>
            <a:r>
              <a:rPr lang="hu-HU" dirty="0">
                <a:solidFill>
                  <a:schemeClr val="tx1"/>
                </a:solidFill>
                <a:latin typeface="Calibri Light" panose="020F0302020204030204" pitchFamily="34" charset="0"/>
                <a:cs typeface="Calibri Light" panose="020F0302020204030204" pitchFamily="34" charset="0"/>
              </a:rPr>
              <a:t>) = z kapcsolatot és ezt a kapcsolatot próbáltam itt alacsonyabb dimenziószámban bemutatni.</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487500"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legutolsó méréshez tartozó értéket mutatják. (</a:t>
            </a:r>
            <a:r>
              <a:rPr lang="hu-HU" sz="1000" dirty="0">
                <a:solidFill>
                  <a:srgbClr val="E6AF00"/>
                </a:solidFill>
                <a:latin typeface="Arial" panose="020B0604020202020204" pitchFamily="34" charset="0"/>
                <a:cs typeface="Arial" panose="020B0604020202020204" pitchFamily="34" charset="0"/>
              </a:rPr>
              <a:t>sárga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a:t>
            </a:r>
            <a:r>
              <a:rPr lang="hu-HU" sz="1000" dirty="0">
                <a:solidFill>
                  <a:schemeClr val="accent1">
                    <a:lumMod val="75000"/>
                  </a:schemeClr>
                </a:solidFill>
                <a:latin typeface="Arial" panose="020B0604020202020204" pitchFamily="34" charset="0"/>
                <a:cs typeface="Arial" panose="020B0604020202020204" pitchFamily="34" charset="0"/>
              </a:rPr>
              <a:t>kék</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 </a:t>
            </a:r>
            <a:r>
              <a:rPr lang="hu-HU" sz="1000" dirty="0">
                <a:solidFill>
                  <a:srgbClr val="009644"/>
                </a:solidFill>
                <a:latin typeface="Arial" panose="020B0604020202020204" pitchFamily="34" charset="0"/>
                <a:cs typeface="Arial" panose="020B0604020202020204" pitchFamily="34" charset="0"/>
              </a:rPr>
              <a:t>zöld</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y_distance</a:t>
            </a:r>
            <a:r>
              <a:rPr lang="hu-HU" sz="1000" dirty="0">
                <a:solidFill>
                  <a:schemeClr val="tx1"/>
                </a:solidFill>
                <a:latin typeface="Arial" panose="020B0604020202020204" pitchFamily="34" charset="0"/>
                <a:cs typeface="Arial" panose="020B0604020202020204" pitchFamily="34" charset="0"/>
              </a:rPr>
              <a:t>)</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75873"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ábrán a színes vonalak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jelzi a kék az időben távolabbi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 sárga az időben közelebbi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állapotot jelöli.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színkódolás ez esetben az időt</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Annyi látszik,</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Hogy ez nem lesz egy egyszerű feladat.</a:t>
            </a:r>
          </a:p>
        </p:txBody>
      </p:sp>
      <p:sp>
        <p:nvSpPr>
          <p:cNvPr id="14" name="Szöveg helye 14">
            <a:extLst>
              <a:ext uri="{FF2B5EF4-FFF2-40B4-BE49-F238E27FC236}">
                <a16:creationId xmlns:a16="http://schemas.microsoft.com/office/drawing/2014/main" id="{CEF90955-35E5-4500-861B-07C35D59DB28}"/>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két statikus ábra ugyan annak a futásnak a teljes eredményét mutatja | picit másféleképen ezért van belőle kettő</a:t>
            </a:r>
          </a:p>
        </p:txBody>
      </p:sp>
      <p:sp>
        <p:nvSpPr>
          <p:cNvPr id="15" name="Szöveg helye 14">
            <a:extLst>
              <a:ext uri="{FF2B5EF4-FFF2-40B4-BE49-F238E27FC236}">
                <a16:creationId xmlns:a16="http://schemas.microsoft.com/office/drawing/2014/main" id="{C0D68057-4C4B-4E4A-80D4-B87DBE7F3399}"/>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tulajdonképen ez csak egy vizualizációs eszköz | mint később látni fogjuk, itt a jobb és a bal szenzor értékeinek függvényében ábrázoltam a középpontól való távolságot a függőleges tengelyen. A középső szenzor értékeit nem tettem fel az ábrára, mert a 4Dimenziót már nem tudtam volna ábrázolni.</a:t>
            </a:r>
          </a:p>
        </p:txBody>
      </p:sp>
    </p:spTree>
    <p:extLst>
      <p:ext uri="{BB962C8B-B14F-4D97-AF65-F5344CB8AC3E}">
        <p14:creationId xmlns:p14="http://schemas.microsoft.com/office/powerpoint/2010/main" val="79721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5B446CE1-F4E9-4BFE-A2E5-0796C7BAD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480" y="1299862"/>
            <a:ext cx="4365116" cy="4258277"/>
          </a:xfrm>
          <a:prstGeom prst="rect">
            <a:avLst/>
          </a:prstGeom>
        </p:spPr>
      </p:pic>
      <p:pic>
        <p:nvPicPr>
          <p:cNvPr id="17" name="Kép 16">
            <a:extLst>
              <a:ext uri="{FF2B5EF4-FFF2-40B4-BE49-F238E27FC236}">
                <a16:creationId xmlns:a16="http://schemas.microsoft.com/office/drawing/2014/main" id="{35F3F375-E0C0-4DE8-BF07-83B8C7DF8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15" y="1299862"/>
            <a:ext cx="4365116" cy="425827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89</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Gyakorlatilag,</a:t>
            </a:r>
            <a:r>
              <a:rPr lang="hu-HU" dirty="0">
                <a:solidFill>
                  <a:schemeClr val="tx1"/>
                </a:solidFill>
                <a:latin typeface="Calibri Light" panose="020F0302020204030204" pitchFamily="34" charset="0"/>
                <a:cs typeface="Calibri Light" panose="020F0302020204030204" pitchFamily="34" charset="0"/>
              </a:rPr>
              <a:t> a neurális hálónak az a feladata, hogy megtanulja az f(</a:t>
            </a:r>
            <a:r>
              <a:rPr lang="hu-HU" dirty="0" err="1">
                <a:solidFill>
                  <a:schemeClr val="tx1"/>
                </a:solidFill>
                <a:latin typeface="Calibri Light" panose="020F0302020204030204" pitchFamily="34" charset="0"/>
                <a:cs typeface="Calibri Light" panose="020F0302020204030204" pitchFamily="34" charset="0"/>
              </a:rPr>
              <a:t>sL,sR,sC</a:t>
            </a:r>
            <a:r>
              <a:rPr lang="hu-HU" dirty="0">
                <a:solidFill>
                  <a:schemeClr val="tx1"/>
                </a:solidFill>
                <a:latin typeface="Calibri Light" panose="020F0302020204030204" pitchFamily="34" charset="0"/>
                <a:cs typeface="Calibri Light" panose="020F0302020204030204" pitchFamily="34" charset="0"/>
              </a:rPr>
              <a:t>) = z kapcsolatot és ezt a kapcsolatot próbáltam itt alacsonyabb dimenziószámban bemutatni.</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487500"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legutolsó méréshez tartozó értéket mutatják. (</a:t>
            </a:r>
            <a:r>
              <a:rPr lang="hu-HU" sz="1000" dirty="0">
                <a:solidFill>
                  <a:srgbClr val="E6AF00"/>
                </a:solidFill>
                <a:latin typeface="Arial" panose="020B0604020202020204" pitchFamily="34" charset="0"/>
                <a:cs typeface="Arial" panose="020B0604020202020204" pitchFamily="34" charset="0"/>
              </a:rPr>
              <a:t>sárga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sensor_right</a:t>
            </a:r>
            <a:r>
              <a:rPr lang="hu-HU" sz="1000" dirty="0">
                <a:solidFill>
                  <a:schemeClr val="tx1"/>
                </a:solidFill>
                <a:latin typeface="Arial" panose="020B0604020202020204" pitchFamily="34" charset="0"/>
                <a:cs typeface="Arial" panose="020B0604020202020204" pitchFamily="34" charset="0"/>
              </a:rPr>
              <a:t>, </a:t>
            </a:r>
            <a:r>
              <a:rPr lang="hu-HU" sz="1000" dirty="0">
                <a:solidFill>
                  <a:schemeClr val="accent1">
                    <a:lumMod val="75000"/>
                  </a:schemeClr>
                </a:solidFill>
                <a:latin typeface="Arial" panose="020B0604020202020204" pitchFamily="34" charset="0"/>
                <a:cs typeface="Arial" panose="020B0604020202020204" pitchFamily="34" charset="0"/>
              </a:rPr>
              <a:t>kék</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y_distance</a:t>
            </a:r>
            <a:r>
              <a:rPr lang="hu-HU" sz="1000" dirty="0">
                <a:solidFill>
                  <a:schemeClr val="tx1"/>
                </a:solidFill>
                <a:latin typeface="Arial" panose="020B0604020202020204" pitchFamily="34" charset="0"/>
                <a:cs typeface="Arial" panose="020B0604020202020204" pitchFamily="34" charset="0"/>
              </a:rPr>
              <a:t>, </a:t>
            </a:r>
            <a:r>
              <a:rPr lang="hu-HU" sz="1000" dirty="0">
                <a:solidFill>
                  <a:srgbClr val="009644"/>
                </a:solidFill>
                <a:latin typeface="Arial" panose="020B0604020202020204" pitchFamily="34" charset="0"/>
                <a:cs typeface="Arial" panose="020B0604020202020204" pitchFamily="34" charset="0"/>
              </a:rPr>
              <a:t>zöld</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sensor_left</a:t>
            </a:r>
            <a:r>
              <a:rPr lang="hu-HU" sz="1000" dirty="0">
                <a:solidFill>
                  <a:schemeClr val="tx1"/>
                </a:solidFill>
                <a:latin typeface="Arial" panose="020B0604020202020204" pitchFamily="34" charset="0"/>
                <a:cs typeface="Arial" panose="020B0604020202020204" pitchFamily="34" charset="0"/>
              </a:rPr>
              <a:t>)</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75873"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ábrán a színes vonalak</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360839" y="348207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Ugyan ez</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egy picit más szögben</a:t>
            </a:r>
          </a:p>
        </p:txBody>
      </p:sp>
      <p:sp>
        <p:nvSpPr>
          <p:cNvPr id="14" name="Szöveg helye 14">
            <a:extLst>
              <a:ext uri="{FF2B5EF4-FFF2-40B4-BE49-F238E27FC236}">
                <a16:creationId xmlns:a16="http://schemas.microsoft.com/office/drawing/2014/main" id="{CEF90955-35E5-4500-861B-07C35D59DB28}"/>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két statikus ábra ugyan annak a futásnak a teljes eredményét mutatja | picit másféleképen ezért van belőle kettő</a:t>
            </a:r>
          </a:p>
        </p:txBody>
      </p:sp>
      <p:sp>
        <p:nvSpPr>
          <p:cNvPr id="15" name="Szöveg helye 14">
            <a:extLst>
              <a:ext uri="{FF2B5EF4-FFF2-40B4-BE49-F238E27FC236}">
                <a16:creationId xmlns:a16="http://schemas.microsoft.com/office/drawing/2014/main" id="{C0D68057-4C4B-4E4A-80D4-B87DBE7F3399}"/>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tulajdonképen ez csak egy vizualizációs eszköz | mint később látni fogjuk, itt a jobb és a bal szenzor értékeinek függvényében ábrázoltam a középpontól való távolságot a függőleges tengelyen. A középső szenzor értékeit nem tettem fel az ábrára, mert a 4Dimenziót már nem tudtam volna ábrázolni.</a:t>
            </a:r>
          </a:p>
        </p:txBody>
      </p:sp>
      <p:sp>
        <p:nvSpPr>
          <p:cNvPr id="18" name="Szabadkézi sokszög: alakzat 17">
            <a:extLst>
              <a:ext uri="{FF2B5EF4-FFF2-40B4-BE49-F238E27FC236}">
                <a16:creationId xmlns:a16="http://schemas.microsoft.com/office/drawing/2014/main" id="{8576EF8E-ED31-40AE-A0C2-EBE386397A0A}"/>
              </a:ext>
            </a:extLst>
          </p:cNvPr>
          <p:cNvSpPr/>
          <p:nvPr/>
        </p:nvSpPr>
        <p:spPr>
          <a:xfrm>
            <a:off x="5514624" y="453550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ugyan az, mint </a:t>
            </a:r>
            <a:r>
              <a:rPr lang="hu-HU" sz="1000">
                <a:solidFill>
                  <a:prstClr val="black"/>
                </a:solidFill>
                <a:latin typeface="Arial" panose="020B0604020202020204" pitchFamily="34" charset="0"/>
                <a:cs typeface="Arial" panose="020B0604020202020204" pitchFamily="34" charset="0"/>
              </a:rPr>
              <a:t>a bal </a:t>
            </a:r>
            <a:r>
              <a:rPr lang="hu-HU" sz="1000" dirty="0">
                <a:solidFill>
                  <a:prstClr val="black"/>
                </a:solidFill>
                <a:latin typeface="Arial" panose="020B0604020202020204" pitchFamily="34" charset="0"/>
                <a:cs typeface="Arial" panose="020B0604020202020204" pitchFamily="34" charset="0"/>
              </a:rPr>
              <a:t>csak nagyobb nagyításban, így jobban elkülönültek egymástól az egyes pontok. </a:t>
            </a:r>
            <a:endParaRPr lang="hu-HU" dirty="0"/>
          </a:p>
        </p:txBody>
      </p:sp>
      <p:sp>
        <p:nvSpPr>
          <p:cNvPr id="19" name="Szabadkézi sokszög: alakzat 18">
            <a:extLst>
              <a:ext uri="{FF2B5EF4-FFF2-40B4-BE49-F238E27FC236}">
                <a16:creationId xmlns:a16="http://schemas.microsoft.com/office/drawing/2014/main" id="{1E124626-48FE-43B7-9386-A6FE8D24691B}"/>
              </a:ext>
            </a:extLst>
          </p:cNvPr>
          <p:cNvSpPr/>
          <p:nvPr/>
        </p:nvSpPr>
        <p:spPr>
          <a:xfrm>
            <a:off x="5514624" y="453550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ábra</a:t>
            </a:r>
          </a:p>
        </p:txBody>
      </p:sp>
      <p:sp>
        <p:nvSpPr>
          <p:cNvPr id="21" name="Téglalap: szamárfül 20">
            <a:extLst>
              <a:ext uri="{FF2B5EF4-FFF2-40B4-BE49-F238E27FC236}">
                <a16:creationId xmlns:a16="http://schemas.microsoft.com/office/drawing/2014/main" id="{7058F863-E8C4-449C-A84C-2C7052370255}"/>
              </a:ext>
            </a:extLst>
          </p:cNvPr>
          <p:cNvSpPr/>
          <p:nvPr/>
        </p:nvSpPr>
        <p:spPr>
          <a:xfrm>
            <a:off x="360839" y="17501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Az azonos színű vonalak színe nem</a:t>
            </a:r>
            <a:br>
              <a:rPr lang="hu-HU" sz="1200" dirty="0">
                <a:solidFill>
                  <a:schemeClr val="bg1"/>
                </a:solidFill>
                <a:latin typeface="Arial Nova Cond" panose="020B0506020202020204" pitchFamily="34" charset="0"/>
              </a:rPr>
            </a:br>
            <a:r>
              <a:rPr lang="hu-HU" sz="1200" dirty="0">
                <a:solidFill>
                  <a:schemeClr val="bg1"/>
                </a:solidFill>
                <a:latin typeface="Arial Nova Cond" panose="020B0506020202020204" pitchFamily="34" charset="0"/>
              </a:rPr>
              <a:t>jó (ha van időm átírom őket)</a:t>
            </a:r>
          </a:p>
        </p:txBody>
      </p:sp>
    </p:spTree>
    <p:extLst>
      <p:ext uri="{BB962C8B-B14F-4D97-AF65-F5344CB8AC3E}">
        <p14:creationId xmlns:p14="http://schemas.microsoft.com/office/powerpoint/2010/main" val="108314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ani_state_space_discover_new_plotter_LeftRightYDistance_3D_v5">
            <a:hlinkClick r:id="" action="ppaction://media"/>
            <a:extLst>
              <a:ext uri="{FF2B5EF4-FFF2-40B4-BE49-F238E27FC236}">
                <a16:creationId xmlns:a16="http://schemas.microsoft.com/office/drawing/2014/main" id="{CFA37979-2CEE-4A9C-AA73-8135CEC448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302" y="1162161"/>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90</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4" name="Szöveg helye 14">
            <a:extLst>
              <a:ext uri="{FF2B5EF4-FFF2-40B4-BE49-F238E27FC236}">
                <a16:creationId xmlns:a16="http://schemas.microsoft.com/office/drawing/2014/main" id="{DDA7699D-BFD6-46C9-992B-DF7E65C4801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rövid animáció a pályán való haladás első pár lépést mutatja a szenzorok és a </a:t>
            </a:r>
            <a:r>
              <a:rPr lang="hu-HU" dirty="0" err="1">
                <a:solidFill>
                  <a:schemeClr val="tx1"/>
                </a:solidFill>
                <a:latin typeface="Calibri Light" panose="020F0302020204030204" pitchFamily="34" charset="0"/>
                <a:cs typeface="Calibri Light" panose="020F0302020204030204" pitchFamily="34" charset="0"/>
              </a:rPr>
              <a:t>középpontol</a:t>
            </a:r>
            <a:r>
              <a:rPr lang="hu-HU" dirty="0">
                <a:solidFill>
                  <a:schemeClr val="tx1"/>
                </a:solidFill>
                <a:latin typeface="Calibri Light" panose="020F0302020204030204" pitchFamily="34" charset="0"/>
                <a:cs typeface="Calibri Light" panose="020F0302020204030204" pitchFamily="34" charset="0"/>
              </a:rPr>
              <a:t> való távolság tükrében.</a:t>
            </a:r>
          </a:p>
        </p:txBody>
      </p:sp>
      <p:sp>
        <p:nvSpPr>
          <p:cNvPr id="15" name="Szöveg helye 14">
            <a:extLst>
              <a:ext uri="{FF2B5EF4-FFF2-40B4-BE49-F238E27FC236}">
                <a16:creationId xmlns:a16="http://schemas.microsoft.com/office/drawing/2014/main" id="{5EFE8579-C204-4564-860E-1EE4AD7763E0}"/>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itt csak a futás első pár lépését </a:t>
            </a:r>
            <a:r>
              <a:rPr lang="hu-HU" dirty="0" err="1">
                <a:solidFill>
                  <a:schemeClr val="tx1"/>
                </a:solidFill>
                <a:latin typeface="Calibri Light" panose="020F0302020204030204" pitchFamily="34" charset="0"/>
                <a:cs typeface="Calibri Light" panose="020F0302020204030204" pitchFamily="34" charset="0"/>
              </a:rPr>
              <a:t>rendereltem</a:t>
            </a:r>
            <a:r>
              <a:rPr lang="hu-HU" dirty="0">
                <a:solidFill>
                  <a:schemeClr val="tx1"/>
                </a:solidFill>
                <a:latin typeface="Calibri Light" panose="020F0302020204030204" pitchFamily="34" charset="0"/>
                <a:cs typeface="Calibri Light" panose="020F0302020204030204" pitchFamily="34" charset="0"/>
              </a:rPr>
              <a:t> ki ráadásul nincs rajta az #i (iteráció) számozása, ezért nem lehet érteni, hogy mi van az ábrán. | Gyakorlatilag folyamatában akartam bemutatni, hogyan alakultak ki az előző dián látható ábrák.</a:t>
            </a:r>
          </a:p>
        </p:txBody>
      </p:sp>
      <p:sp>
        <p:nvSpPr>
          <p:cNvPr id="17" name="Szabadkézi sokszög: alakzat 16">
            <a:extLst>
              <a:ext uri="{FF2B5EF4-FFF2-40B4-BE49-F238E27FC236}">
                <a16:creationId xmlns:a16="http://schemas.microsoft.com/office/drawing/2014/main" id="{A136483A-609A-487A-B14B-E96228C6F61B}"/>
              </a:ext>
            </a:extLst>
          </p:cNvPr>
          <p:cNvSpPr/>
          <p:nvPr/>
        </p:nvSpPr>
        <p:spPr>
          <a:xfrm>
            <a:off x="5195541" y="306541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új adatokat (adat vektorokat) amelyek alapján mindig módosít egy picit a saját súlymátrixán</a:t>
            </a:r>
          </a:p>
        </p:txBody>
      </p:sp>
      <p:sp>
        <p:nvSpPr>
          <p:cNvPr id="18" name="Szabadkézi sokszög: alakzat 17">
            <a:extLst>
              <a:ext uri="{FF2B5EF4-FFF2-40B4-BE49-F238E27FC236}">
                <a16:creationId xmlns:a16="http://schemas.microsoft.com/office/drawing/2014/main" id="{551210C2-7AA7-49B6-8FD9-32DF6FC40588}"/>
              </a:ext>
            </a:extLst>
          </p:cNvPr>
          <p:cNvSpPr/>
          <p:nvPr/>
        </p:nvSpPr>
        <p:spPr>
          <a:xfrm>
            <a:off x="5283914" y="306446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Ilyen ütemben kapja a Neurális Háló</a:t>
            </a:r>
          </a:p>
        </p:txBody>
      </p:sp>
      <p:sp>
        <p:nvSpPr>
          <p:cNvPr id="20" name="Szabadkézi sokszög: alakzat 19">
            <a:extLst>
              <a:ext uri="{FF2B5EF4-FFF2-40B4-BE49-F238E27FC236}">
                <a16:creationId xmlns:a16="http://schemas.microsoft.com/office/drawing/2014/main" id="{6167EC95-2472-4869-B61A-4AA5C405C87A}"/>
              </a:ext>
            </a:extLst>
          </p:cNvPr>
          <p:cNvSpPr/>
          <p:nvPr/>
        </p:nvSpPr>
        <p:spPr>
          <a:xfrm>
            <a:off x="5283914" y="4370557"/>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Hogy a becslése minél pontosabb legyen.</a:t>
            </a:r>
            <a:endParaRPr lang="hu-HU" dirty="0"/>
          </a:p>
        </p:txBody>
      </p:sp>
      <p:sp>
        <p:nvSpPr>
          <p:cNvPr id="21" name="Szabadkézi sokszög: alakzat 20">
            <a:extLst>
              <a:ext uri="{FF2B5EF4-FFF2-40B4-BE49-F238E27FC236}">
                <a16:creationId xmlns:a16="http://schemas.microsoft.com/office/drawing/2014/main" id="{F2F7D3FC-0B7A-4AE6-837B-6E3C20AA1E90}"/>
              </a:ext>
            </a:extLst>
          </p:cNvPr>
          <p:cNvSpPr/>
          <p:nvPr/>
        </p:nvSpPr>
        <p:spPr>
          <a:xfrm>
            <a:off x="5283914" y="437055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Annak érdekében,</a:t>
            </a:r>
          </a:p>
        </p:txBody>
      </p:sp>
      <p:sp>
        <p:nvSpPr>
          <p:cNvPr id="12" name="Téglalap: szamárfül 11">
            <a:extLst>
              <a:ext uri="{FF2B5EF4-FFF2-40B4-BE49-F238E27FC236}">
                <a16:creationId xmlns:a16="http://schemas.microsoft.com/office/drawing/2014/main" id="{E7174BEE-5609-40EF-9C0B-87ED82BC4DCE}"/>
              </a:ext>
            </a:extLst>
          </p:cNvPr>
          <p:cNvSpPr/>
          <p:nvPr/>
        </p:nvSpPr>
        <p:spPr>
          <a:xfrm>
            <a:off x="7965558"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Ide jön egy animáció ahol x = idő, y = </a:t>
            </a:r>
            <a:r>
              <a:rPr lang="hu-HU" sz="1200" dirty="0" err="1">
                <a:latin typeface="Arial Nova Cond" panose="020B0506020202020204" pitchFamily="34" charset="0"/>
              </a:rPr>
              <a:t>value</a:t>
            </a:r>
            <a:r>
              <a:rPr lang="hu-HU" sz="1200" dirty="0">
                <a:latin typeface="Arial Nova Cond" panose="020B0506020202020204" pitchFamily="34" charset="0"/>
              </a:rPr>
              <a:t> (</a:t>
            </a:r>
            <a:r>
              <a:rPr lang="hu-HU" sz="1200" dirty="0" err="1">
                <a:latin typeface="Arial Nova Cond" panose="020B0506020202020204" pitchFamily="34" charset="0"/>
              </a:rPr>
              <a:t>sensors</a:t>
            </a:r>
            <a:r>
              <a:rPr lang="hu-HU" sz="1200" dirty="0">
                <a:latin typeface="Arial Nova Cond" panose="020B0506020202020204" pitchFamily="34" charset="0"/>
              </a:rPr>
              <a:t>, </a:t>
            </a:r>
            <a:r>
              <a:rPr lang="hu-HU" sz="1200" dirty="0" err="1">
                <a:latin typeface="Arial Nova Cond" panose="020B0506020202020204" pitchFamily="34" charset="0"/>
              </a:rPr>
              <a:t>y_distance</a:t>
            </a:r>
            <a:r>
              <a:rPr lang="hu-HU" sz="1200" dirty="0">
                <a:latin typeface="Arial Nova Cond" panose="020B0506020202020204" pitchFamily="34" charset="0"/>
              </a:rPr>
              <a:t>)</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Fontos, hogy a színek stimmeljenek a másik ábrával</a:t>
            </a:r>
          </a:p>
        </p:txBody>
      </p:sp>
      <p:sp>
        <p:nvSpPr>
          <p:cNvPr id="16" name="Téglalap: szamárfül 15">
            <a:extLst>
              <a:ext uri="{FF2B5EF4-FFF2-40B4-BE49-F238E27FC236}">
                <a16:creationId xmlns:a16="http://schemas.microsoft.com/office/drawing/2014/main" id="{86CBEDB4-7F02-4D7F-A677-A9E14BD5D3D6}"/>
              </a:ext>
            </a:extLst>
          </p:cNvPr>
          <p:cNvSpPr/>
          <p:nvPr/>
        </p:nvSpPr>
        <p:spPr>
          <a:xfrm>
            <a:off x="7965558" y="3772018"/>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Pluszban ide kell még rakni a </a:t>
            </a:r>
            <a:r>
              <a:rPr lang="hu-HU" sz="1200" dirty="0" err="1">
                <a:latin typeface="Arial Nova Cond" panose="020B0506020202020204" pitchFamily="34" charset="0"/>
              </a:rPr>
              <a:t>history</a:t>
            </a:r>
            <a:r>
              <a:rPr lang="hu-HU" sz="1200" dirty="0">
                <a:latin typeface="Arial Nova Cond" panose="020B0506020202020204" pitchFamily="34" charset="0"/>
              </a:rPr>
              <a:t> </a:t>
            </a:r>
            <a:r>
              <a:rPr lang="hu-HU" sz="1200" dirty="0" err="1">
                <a:latin typeface="Arial Nova Cond" panose="020B0506020202020204" pitchFamily="34" charset="0"/>
              </a:rPr>
              <a:t>ani</a:t>
            </a:r>
            <a:r>
              <a:rPr lang="hu-HU" sz="1200" dirty="0">
                <a:latin typeface="Arial Nova Cond" panose="020B0506020202020204" pitchFamily="34" charset="0"/>
              </a:rPr>
              <a:t> első pár </a:t>
            </a:r>
            <a:r>
              <a:rPr lang="hu-HU" sz="1200" dirty="0" err="1">
                <a:latin typeface="Arial Nova Cond" panose="020B0506020202020204" pitchFamily="34" charset="0"/>
              </a:rPr>
              <a:t>framejeből</a:t>
            </a:r>
            <a:r>
              <a:rPr lang="hu-HU" sz="1200" dirty="0">
                <a:latin typeface="Arial Nova Cond" panose="020B0506020202020204" pitchFamily="34" charset="0"/>
              </a:rPr>
              <a:t> készült animációt nagy nagyitásban és úgy, hogy a szenzorok </a:t>
            </a:r>
            <a:r>
              <a:rPr lang="hu-HU" sz="1200" dirty="0" err="1">
                <a:latin typeface="Arial Nova Cond" panose="020B0506020202020204" pitchFamily="34" charset="0"/>
              </a:rPr>
              <a:t>szine</a:t>
            </a:r>
            <a:r>
              <a:rPr lang="hu-HU" sz="1200" dirty="0">
                <a:latin typeface="Arial Nova Cond" panose="020B0506020202020204" pitchFamily="34" charset="0"/>
              </a:rPr>
              <a:t> </a:t>
            </a:r>
            <a:r>
              <a:rPr lang="hu-HU" sz="1200" dirty="0" err="1">
                <a:latin typeface="Arial Nova Cond" panose="020B0506020202020204" pitchFamily="34" charset="0"/>
              </a:rPr>
              <a:t>azons</a:t>
            </a:r>
            <a:r>
              <a:rPr lang="hu-HU" sz="1200" dirty="0">
                <a:latin typeface="Arial Nova Cond" panose="020B0506020202020204" pitchFamily="34" charset="0"/>
              </a:rPr>
              <a:t> legyen.</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22F600C7-3174-4EB6-B87C-03A615D0ECB3}"/>
              </a:ext>
            </a:extLst>
          </p:cNvPr>
          <p:cNvSpPr/>
          <p:nvPr/>
        </p:nvSpPr>
        <p:spPr>
          <a:xfrm>
            <a:off x="5006337" y="855757"/>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Ja és ami a legfontosabb ugyan ide betenni azt az ábrát amit egyszer már megcsináltam amikor a </a:t>
            </a:r>
            <a:r>
              <a:rPr lang="hu-HU" sz="1200" dirty="0" err="1">
                <a:latin typeface="Arial Nova Cond" panose="020B0506020202020204" pitchFamily="34" charset="0"/>
              </a:rPr>
              <a:t>sinusz</a:t>
            </a:r>
            <a:r>
              <a:rPr lang="hu-HU" sz="1200" dirty="0">
                <a:latin typeface="Arial Nova Cond" panose="020B0506020202020204" pitchFamily="34" charset="0"/>
              </a:rPr>
              <a:t> görbét becsültem online módon, a hibával együtt ábrázolva, de most úgy kéne, hogy a </a:t>
            </a:r>
            <a:r>
              <a:rPr lang="hu-HU" sz="1200" dirty="0" err="1">
                <a:latin typeface="Arial Nova Cond" panose="020B0506020202020204" pitchFamily="34" charset="0"/>
              </a:rPr>
              <a:t>self.sensor_left</a:t>
            </a:r>
            <a:r>
              <a:rPr lang="hu-HU" sz="1200" dirty="0">
                <a:latin typeface="Arial Nova Cond" panose="020B0506020202020204" pitchFamily="34" charset="0"/>
              </a:rPr>
              <a:t> van a jobb tengelyen a függőlegesen meg az </a:t>
            </a:r>
            <a:r>
              <a:rPr lang="hu-HU" sz="1200" dirty="0" err="1">
                <a:latin typeface="Arial Nova Cond" panose="020B0506020202020204" pitchFamily="34" charset="0"/>
              </a:rPr>
              <a:t>y_distance</a:t>
            </a:r>
            <a:r>
              <a:rPr lang="hu-HU" sz="1200" dirty="0">
                <a:latin typeface="Arial Nova Cond" panose="020B0506020202020204" pitchFamily="34" charset="0"/>
              </a:rPr>
              <a:t> és a hozzá tartozó </a:t>
            </a:r>
            <a:r>
              <a:rPr lang="hu-HU" sz="1200">
                <a:latin typeface="Arial Nova Cond" panose="020B0506020202020204" pitchFamily="34" charset="0"/>
              </a:rPr>
              <a:t>neurális hálós becslés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8721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4"/>
                </p:tgtEl>
              </p:cMediaNode>
            </p:video>
            <p:seq concurrent="1" nextAc="seek">
              <p:cTn id="44" restart="whenNotActive" fill="hold" evtFilter="cancelBubble" nodeType="interactiveSeq">
                <p:stCondLst>
                  <p:cond evt="onClick" delay="0">
                    <p:tgtEl>
                      <p:spTgt spid="4"/>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4"/>
                                        </p:tgtEl>
                                      </p:cBhvr>
                                    </p:cmd>
                                  </p:childTnLst>
                                </p:cTn>
                              </p:par>
                            </p:childTnLst>
                          </p:cTn>
                        </p:par>
                      </p:childTnLst>
                    </p:cTn>
                  </p:par>
                </p:childTnLst>
              </p:cTn>
              <p:nextCondLst>
                <p:cond evt="onClick" delay="0">
                  <p:tgtEl>
                    <p:spTgt spid="4"/>
                  </p:tgtEl>
                </p:cond>
              </p:nextCondLst>
            </p:seq>
          </p:childTnLst>
        </p:cTn>
      </p:par>
    </p:tnLst>
    <p:bldLst>
      <p:bldP spid="13" grpId="0" animBg="1"/>
      <p:bldP spid="17" grpId="0" animBg="1"/>
      <p:bldP spid="18" grpId="0" animBg="1"/>
      <p:bldP spid="20" grpId="0" animBg="1"/>
      <p:bldP spid="21" grpId="0" animBg="1"/>
      <p:bldP spid="12" grpId="0" animBg="1"/>
      <p:bldP spid="16" grpId="0" animBg="1"/>
      <p:bldP spid="1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
            <a:hlinkClick r:id="" action="ppaction://media"/>
            <a:extLst>
              <a:ext uri="{FF2B5EF4-FFF2-40B4-BE49-F238E27FC236}">
                <a16:creationId xmlns:a16="http://schemas.microsoft.com/office/drawing/2014/main" id="{C16ED8B1-AE7E-4DE6-AC4F-86CBA251E8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91</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Ezen,</a:t>
            </a:r>
            <a:r>
              <a:rPr lang="hu-HU" dirty="0">
                <a:solidFill>
                  <a:schemeClr val="tx1"/>
                </a:solidFill>
                <a:latin typeface="Calibri Light" panose="020F0302020204030204" pitchFamily="34" charset="0"/>
                <a:cs typeface="Calibri Light" panose="020F0302020204030204" pitchFamily="34" charset="0"/>
              </a:rPr>
              <a:t> az animáción a három ábrázolási mód közötti kapcsolatot próbálom meg bemutatni.</a:t>
            </a:r>
          </a:p>
        </p:txBody>
      </p:sp>
      <p:sp>
        <p:nvSpPr>
          <p:cNvPr id="20" name="Szabadkézi sokszög: alakzat 19">
            <a:extLst>
              <a:ext uri="{FF2B5EF4-FFF2-40B4-BE49-F238E27FC236}">
                <a16:creationId xmlns:a16="http://schemas.microsoft.com/office/drawing/2014/main" id="{6167EC95-2472-4869-B61A-4AA5C405C87A}"/>
              </a:ext>
            </a:extLst>
          </p:cNvPr>
          <p:cNvSpPr/>
          <p:nvPr/>
        </p:nvSpPr>
        <p:spPr>
          <a:xfrm>
            <a:off x="4153433" y="42499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értéke hirtelen ugrott egy nagyság-rendet.</a:t>
            </a:r>
            <a:endParaRPr lang="hu-HU" dirty="0"/>
          </a:p>
        </p:txBody>
      </p:sp>
      <p:sp>
        <p:nvSpPr>
          <p:cNvPr id="21" name="Szabadkézi sokszög: alakzat 20">
            <a:extLst>
              <a:ext uri="{FF2B5EF4-FFF2-40B4-BE49-F238E27FC236}">
                <a16:creationId xmlns:a16="http://schemas.microsoft.com/office/drawing/2014/main" id="{F2F7D3FC-0B7A-4AE6-837B-6E3C20AA1E90}"/>
              </a:ext>
            </a:extLst>
          </p:cNvPr>
          <p:cNvSpPr/>
          <p:nvPr/>
        </p:nvSpPr>
        <p:spPr>
          <a:xfrm>
            <a:off x="4153433" y="42499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szenzor</a:t>
            </a:r>
          </a:p>
        </p:txBody>
      </p:sp>
      <p:sp>
        <p:nvSpPr>
          <p:cNvPr id="22" name="Szabadkézi sokszög: alakzat 21">
            <a:extLst>
              <a:ext uri="{FF2B5EF4-FFF2-40B4-BE49-F238E27FC236}">
                <a16:creationId xmlns:a16="http://schemas.microsoft.com/office/drawing/2014/main" id="{6A4C622F-3ADF-48AF-A998-74CFA122A4A9}"/>
              </a:ext>
            </a:extLst>
          </p:cNvPr>
          <p:cNvSpPr/>
          <p:nvPr/>
        </p:nvSpPr>
        <p:spPr>
          <a:xfrm>
            <a:off x="7742794" y="339208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Ezen az ábrán is.</a:t>
            </a:r>
            <a:endParaRPr lang="hu-HU" dirty="0"/>
          </a:p>
        </p:txBody>
      </p:sp>
      <p:sp>
        <p:nvSpPr>
          <p:cNvPr id="24" name="Szabadkézi sokszög: alakzat 23">
            <a:extLst>
              <a:ext uri="{FF2B5EF4-FFF2-40B4-BE49-F238E27FC236}">
                <a16:creationId xmlns:a16="http://schemas.microsoft.com/office/drawing/2014/main" id="{5D9EB7D2-4209-4273-9859-A32C72401F3F}"/>
              </a:ext>
            </a:extLst>
          </p:cNvPr>
          <p:cNvSpPr/>
          <p:nvPr/>
        </p:nvSpPr>
        <p:spPr>
          <a:xfrm>
            <a:off x="7742794" y="339208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 látható más formában</a:t>
            </a:r>
          </a:p>
        </p:txBody>
      </p:sp>
      <p:sp>
        <p:nvSpPr>
          <p:cNvPr id="25" name="Szabadkézi sokszög: alakzat 24">
            <a:extLst>
              <a:ext uri="{FF2B5EF4-FFF2-40B4-BE49-F238E27FC236}">
                <a16:creationId xmlns:a16="http://schemas.microsoft.com/office/drawing/2014/main" id="{ACCC0E9B-6E69-417C-8EBD-7AC17E6DA075}"/>
              </a:ext>
            </a:extLst>
          </p:cNvPr>
          <p:cNvSpPr/>
          <p:nvPr/>
        </p:nvSpPr>
        <p:spPr>
          <a:xfrm>
            <a:off x="2857867" y="316158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Tulajdonképpen ez a három ábra ugyan azt mutatja másféle képen</a:t>
            </a:r>
          </a:p>
        </p:txBody>
      </p:sp>
      <p:sp>
        <p:nvSpPr>
          <p:cNvPr id="26" name="Szabadkézi sokszög: alakzat 25">
            <a:extLst>
              <a:ext uri="{FF2B5EF4-FFF2-40B4-BE49-F238E27FC236}">
                <a16:creationId xmlns:a16="http://schemas.microsoft.com/office/drawing/2014/main" id="{BE6CBED6-4B70-401F-9F55-FD6B5E42DE90}"/>
              </a:ext>
            </a:extLst>
          </p:cNvPr>
          <p:cNvSpPr/>
          <p:nvPr/>
        </p:nvSpPr>
        <p:spPr>
          <a:xfrm>
            <a:off x="2946240" y="316063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És itt is</a:t>
            </a:r>
          </a:p>
        </p:txBody>
      </p:sp>
      <p:sp>
        <p:nvSpPr>
          <p:cNvPr id="13" name="Szabadkézi sokszög: alakzat 12">
            <a:extLst>
              <a:ext uri="{FF2B5EF4-FFF2-40B4-BE49-F238E27FC236}">
                <a16:creationId xmlns:a16="http://schemas.microsoft.com/office/drawing/2014/main" id="{BCA9AE0D-C893-4A94-B99C-2A283E82864F}"/>
              </a:ext>
            </a:extLst>
          </p:cNvPr>
          <p:cNvSpPr/>
          <p:nvPr/>
        </p:nvSpPr>
        <p:spPr>
          <a:xfrm>
            <a:off x="8851041" y="139196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ugrott egyet nagyságrendileg</a:t>
            </a:r>
          </a:p>
        </p:txBody>
      </p:sp>
      <p:sp>
        <p:nvSpPr>
          <p:cNvPr id="14" name="Szabadkézi sokszög: alakzat 13">
            <a:extLst>
              <a:ext uri="{FF2B5EF4-FFF2-40B4-BE49-F238E27FC236}">
                <a16:creationId xmlns:a16="http://schemas.microsoft.com/office/drawing/2014/main" id="{ACF645E2-A69B-40A7-85E6-1E97058A826F}"/>
              </a:ext>
            </a:extLst>
          </p:cNvPr>
          <p:cNvSpPr/>
          <p:nvPr/>
        </p:nvSpPr>
        <p:spPr>
          <a:xfrm>
            <a:off x="8939414" y="139101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C0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Most a jobb szenzor értéke (narancs)</a:t>
            </a:r>
          </a:p>
        </p:txBody>
      </p:sp>
      <p:sp>
        <p:nvSpPr>
          <p:cNvPr id="15" name="Szabadkézi sokszög: alakzat 14">
            <a:extLst>
              <a:ext uri="{FF2B5EF4-FFF2-40B4-BE49-F238E27FC236}">
                <a16:creationId xmlns:a16="http://schemas.microsoft.com/office/drawing/2014/main" id="{6AF9E6F0-F950-49CE-AB76-16010A1B00F4}"/>
              </a:ext>
            </a:extLst>
          </p:cNvPr>
          <p:cNvSpPr/>
          <p:nvPr/>
        </p:nvSpPr>
        <p:spPr>
          <a:xfrm>
            <a:off x="7742794" y="387415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És ez így megy tovább</a:t>
            </a:r>
            <a:endParaRPr lang="hu-HU" dirty="0"/>
          </a:p>
        </p:txBody>
      </p:sp>
      <p:sp>
        <p:nvSpPr>
          <p:cNvPr id="16" name="Szabadkézi sokszög: alakzat 15">
            <a:extLst>
              <a:ext uri="{FF2B5EF4-FFF2-40B4-BE49-F238E27FC236}">
                <a16:creationId xmlns:a16="http://schemas.microsoft.com/office/drawing/2014/main" id="{A8304B6D-EBC3-4A07-8C9B-D980A0F8AFC8}"/>
              </a:ext>
            </a:extLst>
          </p:cNvPr>
          <p:cNvSpPr/>
          <p:nvPr/>
        </p:nvSpPr>
        <p:spPr>
          <a:xfrm>
            <a:off x="7742794" y="38741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C0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Ő lenne az</a:t>
            </a:r>
          </a:p>
        </p:txBody>
      </p:sp>
    </p:spTree>
    <p:extLst>
      <p:ext uri="{BB962C8B-B14F-4D97-AF65-F5344CB8AC3E}">
        <p14:creationId xmlns:p14="http://schemas.microsoft.com/office/powerpoint/2010/main" val="294842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00" fill="hold"/>
                                        <p:tgtEl>
                                          <p:spTgt spid="4"/>
                                        </p:tgtEl>
                                      </p:cBhvr>
                                    </p:cmd>
                                  </p:childTnLst>
                                </p:cTn>
                              </p:par>
                              <p:par>
                                <p:cTn id="7" presetID="2" presetClass="mediacall" presetSubtype="0" fill="hold" nodeType="withEffect">
                                  <p:stCondLst>
                                    <p:cond delay="2400"/>
                                  </p:stCondLst>
                                  <p:childTnLst>
                                    <p:cmd type="call" cmd="togglePause">
                                      <p:cBhvr>
                                        <p:cTn id="8" dur="1"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
                                      <p:cBhvr>
                                        <p:cTn id="12" dur="1" fill="hold"/>
                                        <p:tgtEl>
                                          <p:spTgt spid="4"/>
                                        </p:tgtEl>
                                      </p:cBhvr>
                                    </p:cmd>
                                  </p:childTnLst>
                                </p:cTn>
                              </p:par>
                            </p:childTnLst>
                          </p:cTn>
                        </p:par>
                        <p:par>
                          <p:cTn id="13" fill="hold">
                            <p:stCondLst>
                              <p:cond delay="0"/>
                            </p:stCondLst>
                            <p:childTnLst>
                              <p:par>
                                <p:cTn id="14" presetID="2" presetClass="mediacall" presetSubtype="0" fill="hold" nodeType="afterEffect">
                                  <p:stCondLst>
                                    <p:cond delay="300"/>
                                  </p:stCondLst>
                                  <p:childTnLst>
                                    <p:cmd type="call" cmd="togglePause">
                                      <p:cBhvr>
                                        <p:cTn id="15" dur="1" fill="hold"/>
                                        <p:tgtEl>
                                          <p:spTgt spid="4"/>
                                        </p:tgtEl>
                                      </p:cBhvr>
                                    </p:cmd>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13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childTnLst>
                          </p:cTn>
                        </p:par>
                        <p:par>
                          <p:cTn id="57" fill="hold">
                            <p:stCondLst>
                              <p:cond delay="500"/>
                            </p:stCondLst>
                            <p:childTnLst>
                              <p:par>
                                <p:cTn id="58" presetID="1" presetClass="mediacall" presetSubtype="0" fill="hold" nodeType="afterEffect">
                                  <p:stCondLst>
                                    <p:cond delay="0"/>
                                  </p:stCondLst>
                                  <p:childTnLst>
                                    <p:cmd type="call" cmd="play">
                                      <p:cBhvr>
                                        <p:cTn id="59" dur="1" fill="hold"/>
                                        <p:tgtEl>
                                          <p:spTgt spid="4"/>
                                        </p:tgtEl>
                                      </p:cBhvr>
                                    </p:cmd>
                                  </p:childTnLst>
                                </p:cTn>
                              </p:par>
                              <p:par>
                                <p:cTn id="60" presetID="2" presetClass="mediacall" presetSubtype="0" fill="hold" nodeType="withEffect">
                                  <p:stCondLst>
                                    <p:cond delay="7900"/>
                                  </p:stCondLst>
                                  <p:childTnLst>
                                    <p:cmd type="call" cmd="togglePause">
                                      <p:cBhvr>
                                        <p:cTn id="61" dur="1" fill="hold"/>
                                        <p:tgtEl>
                                          <p:spTgt spid="4"/>
                                        </p:tgtEl>
                                      </p:cBhvr>
                                    </p:cmd>
                                  </p:childTnLst>
                                </p:cTn>
                              </p:par>
                              <p:par>
                                <p:cTn id="62" presetID="10" presetClass="entr" presetSubtype="0" fill="hold" grpId="0" nodeType="withEffect">
                                  <p:stCondLst>
                                    <p:cond delay="79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79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0" nodeType="withEffect">
                                  <p:stCondLst>
                                    <p:cond delay="790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grpId="0" nodeType="withEffect">
                                  <p:stCondLst>
                                    <p:cond delay="79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par>
                          <p:cTn id="88" fill="hold">
                            <p:stCondLst>
                              <p:cond delay="500"/>
                            </p:stCondLst>
                            <p:childTnLst>
                              <p:par>
                                <p:cTn id="89" presetID="1" presetClass="mediacall" presetSubtype="0" fill="hold" nodeType="afterEffect">
                                  <p:stCondLst>
                                    <p:cond delay="0"/>
                                  </p:stCondLst>
                                  <p:childTnLst>
                                    <p:cmd type="call" cmd="play">
                                      <p:cBhvr>
                                        <p:cTn id="9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1" fill="hold" display="0">
                  <p:stCondLst>
                    <p:cond delay="indefinite"/>
                  </p:stCondLst>
                </p:cTn>
                <p:tgtEl>
                  <p:spTgt spid="4"/>
                </p:tgtEl>
              </p:cMediaNode>
            </p:video>
          </p:childTnLst>
        </p:cTn>
      </p:par>
    </p:tnLst>
    <p:bldLst>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Plot3D">
            <a:hlinkClick r:id="" action="ppaction://media"/>
            <a:extLst>
              <a:ext uri="{FF2B5EF4-FFF2-40B4-BE49-F238E27FC236}">
                <a16:creationId xmlns:a16="http://schemas.microsoft.com/office/drawing/2014/main" id="{42597AE9-FDB1-4074-86ED-A322EBEE86B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0424" y="314342"/>
            <a:ext cx="5152516" cy="5152516"/>
          </a:xfrm>
          <a:prstGeom prst="rect">
            <a:avLst/>
          </a:prstGeom>
        </p:spPr>
      </p:pic>
      <p:pic>
        <p:nvPicPr>
          <p:cNvPr id="5" name="ani_Plot3D">
            <a:hlinkClick r:id="" action="ppaction://media"/>
            <a:extLst>
              <a:ext uri="{FF2B5EF4-FFF2-40B4-BE49-F238E27FC236}">
                <a16:creationId xmlns:a16="http://schemas.microsoft.com/office/drawing/2014/main" id="{37FA611C-3931-45F0-B190-B22D3249E78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86007" y="313200"/>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92</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5" name="Szöveg helye 14">
            <a:extLst>
              <a:ext uri="{FF2B5EF4-FFF2-40B4-BE49-F238E27FC236}">
                <a16:creationId xmlns:a16="http://schemas.microsoft.com/office/drawing/2014/main" id="{ED9C2F26-2582-4A72-825B-6CAFC22D1A5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Most, hogy nagyjából értjük, hogy alakultak a szenzorok értékei egy futás során nézzük meg azt is, hogy néz ki ez egy teljes futásnál</a:t>
            </a:r>
          </a:p>
        </p:txBody>
      </p:sp>
      <p:sp>
        <p:nvSpPr>
          <p:cNvPr id="17" name="Szöveg helye 14">
            <a:extLst>
              <a:ext uri="{FF2B5EF4-FFF2-40B4-BE49-F238E27FC236}">
                <a16:creationId xmlns:a16="http://schemas.microsoft.com/office/drawing/2014/main" id="{3A1F8503-DB3C-45D1-BD68-682F4049E27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teljes futás alatt itt azt értem, hogy 3000 lépés hosszan engedem a tanulást. Ez egy tetszőlegesen választott szám.</a:t>
            </a:r>
          </a:p>
        </p:txBody>
      </p:sp>
      <p:sp>
        <p:nvSpPr>
          <p:cNvPr id="18" name="Téglalap: lekerekített 17">
            <a:extLst>
              <a:ext uri="{FF2B5EF4-FFF2-40B4-BE49-F238E27FC236}">
                <a16:creationId xmlns:a16="http://schemas.microsoft.com/office/drawing/2014/main" id="{596568D9-A47B-4464-8AC8-7FD52B15DFDB}"/>
              </a:ext>
            </a:extLst>
          </p:cNvPr>
          <p:cNvSpPr/>
          <p:nvPr/>
        </p:nvSpPr>
        <p:spPr>
          <a:xfrm>
            <a:off x="2144135"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Tök jó lenne, ha a hátsó falra rá tudnám </a:t>
            </a:r>
            <a:r>
              <a:rPr lang="hu-HU" sz="1000" dirty="0" err="1">
                <a:solidFill>
                  <a:schemeClr val="tx1"/>
                </a:solidFill>
                <a:latin typeface="Arial" panose="020B0604020202020204" pitchFamily="34" charset="0"/>
                <a:cs typeface="Arial" panose="020B0604020202020204" pitchFamily="34" charset="0"/>
              </a:rPr>
              <a:t>projektálni</a:t>
            </a:r>
            <a:r>
              <a:rPr lang="hu-HU" sz="1000" dirty="0">
                <a:solidFill>
                  <a:schemeClr val="tx1"/>
                </a:solidFill>
                <a:latin typeface="Arial" panose="020B0604020202020204" pitchFamily="34" charset="0"/>
                <a:cs typeface="Arial" panose="020B0604020202020204" pitchFamily="34" charset="0"/>
              </a:rPr>
              <a:t> a pontokat, akkor látszódna a 2D eloszlásuk – </a:t>
            </a:r>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a:t>
            </a:r>
          </a:p>
        </p:txBody>
      </p:sp>
      <p:sp>
        <p:nvSpPr>
          <p:cNvPr id="20" name="Szabadkézi sokszög: alakzat 19">
            <a:extLst>
              <a:ext uri="{FF2B5EF4-FFF2-40B4-BE49-F238E27FC236}">
                <a16:creationId xmlns:a16="http://schemas.microsoft.com/office/drawing/2014/main" id="{497986A6-9F05-47A5-8838-51A01ACFC229}"/>
              </a:ext>
            </a:extLst>
          </p:cNvPr>
          <p:cNvSpPr/>
          <p:nvPr/>
        </p:nvSpPr>
        <p:spPr>
          <a:xfrm>
            <a:off x="2144135"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előbb látott 420 hosszú futás</a:t>
            </a:r>
          </a:p>
        </p:txBody>
      </p:sp>
      <p:sp>
        <p:nvSpPr>
          <p:cNvPr id="21" name="Téglalap: lekerekített 20">
            <a:extLst>
              <a:ext uri="{FF2B5EF4-FFF2-40B4-BE49-F238E27FC236}">
                <a16:creationId xmlns:a16="http://schemas.microsoft.com/office/drawing/2014/main" id="{CC6481F9-C6C5-45E3-8539-41028C08BD3A}"/>
              </a:ext>
            </a:extLst>
          </p:cNvPr>
          <p:cNvSpPr/>
          <p:nvPr/>
        </p:nvSpPr>
        <p:spPr>
          <a:xfrm>
            <a:off x="6354024"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Direkt hagytam, hogy túllógjanak a képen és inkább rögzítettem a tengelyek tartományát. – </a:t>
            </a:r>
            <a:r>
              <a:rPr lang="hu-HU" sz="1000" dirty="0" err="1">
                <a:solidFill>
                  <a:schemeClr val="tx1"/>
                </a:solidFill>
                <a:latin typeface="Arial" panose="020B0604020202020204" pitchFamily="34" charset="0"/>
                <a:cs typeface="Arial" panose="020B0604020202020204" pitchFamily="34" charset="0"/>
              </a:rPr>
              <a:t>ToDo</a:t>
            </a:r>
            <a:endParaRPr lang="hu-HU" sz="1000" dirty="0">
              <a:solidFill>
                <a:schemeClr val="tx1"/>
              </a:solidFill>
              <a:latin typeface="Arial" panose="020B0604020202020204" pitchFamily="34" charset="0"/>
              <a:cs typeface="Arial" panose="020B0604020202020204" pitchFamily="34" charset="0"/>
            </a:endParaRPr>
          </a:p>
        </p:txBody>
      </p:sp>
      <p:sp>
        <p:nvSpPr>
          <p:cNvPr id="25" name="Szabadkézi sokszög: alakzat 24">
            <a:extLst>
              <a:ext uri="{FF2B5EF4-FFF2-40B4-BE49-F238E27FC236}">
                <a16:creationId xmlns:a16="http://schemas.microsoft.com/office/drawing/2014/main" id="{9525E28F-E30C-4840-81D5-508FAE8BF18A}"/>
              </a:ext>
            </a:extLst>
          </p:cNvPr>
          <p:cNvSpPr/>
          <p:nvPr/>
        </p:nvSpPr>
        <p:spPr>
          <a:xfrm>
            <a:off x="6354024"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előző folytatása mégy 2580 lépés </a:t>
            </a:r>
          </a:p>
        </p:txBody>
      </p:sp>
      <p:sp>
        <p:nvSpPr>
          <p:cNvPr id="12" name="Téglalap: szamárfül 11">
            <a:extLst>
              <a:ext uri="{FF2B5EF4-FFF2-40B4-BE49-F238E27FC236}">
                <a16:creationId xmlns:a16="http://schemas.microsoft.com/office/drawing/2014/main" id="{477FA767-C73D-418D-895C-F11088EBE725}"/>
              </a:ext>
            </a:extLst>
          </p:cNvPr>
          <p:cNvSpPr/>
          <p:nvPr/>
        </p:nvSpPr>
        <p:spPr>
          <a:xfrm>
            <a:off x="9548883" y="151982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ToDo</a:t>
            </a:r>
            <a:r>
              <a:rPr lang="hu-HU" sz="1200" dirty="0">
                <a:latin typeface="Arial Nova Cond" panose="020B0506020202020204" pitchFamily="34" charset="0"/>
              </a:rPr>
              <a:t>: </a:t>
            </a:r>
            <a:br>
              <a:rPr lang="hu-HU" sz="1200" dirty="0">
                <a:latin typeface="Arial Nova Cond" panose="020B0506020202020204" pitchFamily="34" charset="0"/>
              </a:rPr>
            </a:br>
            <a:r>
              <a:rPr lang="hu-HU" sz="1200" dirty="0">
                <a:latin typeface="Arial Nova Cond" panose="020B0506020202020204" pitchFamily="34" charset="0"/>
              </a:rPr>
              <a:t>Már a 4. fólián felmerült bennem az ötlet, hogy ugyan már egyek rá egy </a:t>
            </a:r>
            <a:r>
              <a:rPr lang="hu-HU" sz="1200" dirty="0" err="1">
                <a:latin typeface="Arial Nova Cond" panose="020B0506020202020204" pitchFamily="34" charset="0"/>
              </a:rPr>
              <a:t>polinomiális</a:t>
            </a:r>
            <a:r>
              <a:rPr lang="hu-HU" sz="1200" dirty="0">
                <a:latin typeface="Arial Nova Cond" panose="020B0506020202020204" pitchFamily="34" charset="0"/>
              </a:rPr>
              <a:t> regressziós becslést is, és számoljam ki az ettől való négyzetes eltérést is (SSE) mert az alapján lesz látható és érthető, hogy mi is itt igazából a feladat.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0F7FE3F3-F122-476F-8F05-C27E96584DE8}"/>
              </a:ext>
            </a:extLst>
          </p:cNvPr>
          <p:cNvSpPr/>
          <p:nvPr/>
        </p:nvSpPr>
        <p:spPr>
          <a:xfrm>
            <a:off x="9548883" y="386510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Hab lenne a tortán, ha ezekután rá tenném a Neurális Háló becslését is egy 3D </a:t>
            </a:r>
            <a:r>
              <a:rPr lang="hu-HU" sz="1200" dirty="0" err="1">
                <a:latin typeface="Arial Nova Cond" panose="020B0506020202020204" pitchFamily="34" charset="0"/>
              </a:rPr>
              <a:t>surface</a:t>
            </a:r>
            <a:r>
              <a:rPr lang="hu-HU" sz="1200" dirty="0">
                <a:latin typeface="Arial Nova Cond" panose="020B0506020202020204" pitchFamily="34" charset="0"/>
              </a:rPr>
              <a:t> </a:t>
            </a:r>
            <a:r>
              <a:rPr lang="hu-HU" sz="1200" dirty="0" err="1">
                <a:latin typeface="Arial Nova Cond" panose="020B0506020202020204" pitchFamily="34" charset="0"/>
              </a:rPr>
              <a:t>formáláyban</a:t>
            </a:r>
            <a:r>
              <a:rPr lang="hu-HU" sz="1200" dirty="0">
                <a:latin typeface="Arial Nova Cond" panose="020B0506020202020204" pitchFamily="34" charset="0"/>
              </a:rPr>
              <a:t>. Akkor lehetne igazán megérteni, hogy mi itt a lényeg.</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64393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10000" fill="hold"/>
                                        <p:tgtEl>
                                          <p:spTgt spid="5"/>
                                        </p:tgtEl>
                                      </p:cBhvr>
                                    </p:cmd>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4"/>
                </p:tgtEl>
              </p:cMediaNode>
            </p:video>
            <p:video>
              <p:cMediaNode vol="80000">
                <p:cTn id="32" fill="hold" display="0">
                  <p:stCondLst>
                    <p:cond delay="indefinite"/>
                  </p:stCondLst>
                </p:cTn>
                <p:tgtEl>
                  <p:spTgt spid="5"/>
                </p:tgtEl>
              </p:cMediaNode>
            </p:video>
          </p:childTnLst>
        </p:cTn>
      </p:par>
    </p:tnLst>
    <p:bldLst>
      <p:bldP spid="21" grpId="0" animBg="1"/>
      <p:bldP spid="25" grpId="0" animBg="1"/>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Plot3D">
            <a:hlinkClick r:id="" action="ppaction://media"/>
            <a:extLst>
              <a:ext uri="{FF2B5EF4-FFF2-40B4-BE49-F238E27FC236}">
                <a16:creationId xmlns:a16="http://schemas.microsoft.com/office/drawing/2014/main" id="{37FA611C-3931-45F0-B190-B22D3249E78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1246" y="313200"/>
            <a:ext cx="5152516" cy="5152516"/>
          </a:xfrm>
          <a:prstGeom prst="rect">
            <a:avLst/>
          </a:prstGeom>
        </p:spPr>
      </p:pic>
      <p:pic>
        <p:nvPicPr>
          <p:cNvPr id="7" name="ani_PostPlotter_3D_MLP_Prediction_limit">
            <a:hlinkClick r:id="" action="ppaction://media"/>
            <a:extLst>
              <a:ext uri="{FF2B5EF4-FFF2-40B4-BE49-F238E27FC236}">
                <a16:creationId xmlns:a16="http://schemas.microsoft.com/office/drawing/2014/main" id="{29613C0E-3856-41D4-B7C1-E02581D9FEE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83300" y="313200"/>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93</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5" name="Szöveg helye 14">
            <a:extLst>
              <a:ext uri="{FF2B5EF4-FFF2-40B4-BE49-F238E27FC236}">
                <a16:creationId xmlns:a16="http://schemas.microsoft.com/office/drawing/2014/main" id="{ED9C2F26-2582-4A72-825B-6CAFC22D1A5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Most, hogy nagyjából értjük, hogy alakultak a szenzorok értékei egy futás során nézzük meg azt is, hogy néz ki ez egy teljes futásnál</a:t>
            </a:r>
          </a:p>
        </p:txBody>
      </p:sp>
      <p:sp>
        <p:nvSpPr>
          <p:cNvPr id="17" name="Szöveg helye 14">
            <a:extLst>
              <a:ext uri="{FF2B5EF4-FFF2-40B4-BE49-F238E27FC236}">
                <a16:creationId xmlns:a16="http://schemas.microsoft.com/office/drawing/2014/main" id="{3A1F8503-DB3C-45D1-BD68-682F4049E27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teljes futás alatt itt azt értem, hogy 3000 lépés hosszan engedem a tanulást. Ez egy tetszőlegesen választott szám.</a:t>
            </a:r>
          </a:p>
        </p:txBody>
      </p:sp>
      <p:sp>
        <p:nvSpPr>
          <p:cNvPr id="18" name="Téglalap: lekerekített 17">
            <a:extLst>
              <a:ext uri="{FF2B5EF4-FFF2-40B4-BE49-F238E27FC236}">
                <a16:creationId xmlns:a16="http://schemas.microsoft.com/office/drawing/2014/main" id="{596568D9-A47B-4464-8AC8-7FD52B15DFDB}"/>
              </a:ext>
            </a:extLst>
          </p:cNvPr>
          <p:cNvSpPr/>
          <p:nvPr/>
        </p:nvSpPr>
        <p:spPr>
          <a:xfrm>
            <a:off x="2024867"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csak a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és a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pontpárok a középponttól való eltéréssel.</a:t>
            </a:r>
          </a:p>
        </p:txBody>
      </p:sp>
      <p:sp>
        <p:nvSpPr>
          <p:cNvPr id="20" name="Szabadkézi sokszög: alakzat 19">
            <a:extLst>
              <a:ext uri="{FF2B5EF4-FFF2-40B4-BE49-F238E27FC236}">
                <a16:creationId xmlns:a16="http://schemas.microsoft.com/office/drawing/2014/main" id="{497986A6-9F05-47A5-8838-51A01ACFC229}"/>
              </a:ext>
            </a:extLst>
          </p:cNvPr>
          <p:cNvSpPr/>
          <p:nvPr/>
        </p:nvSpPr>
        <p:spPr>
          <a:xfrm>
            <a:off x="2024867"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2560 hosszú futás</a:t>
            </a:r>
          </a:p>
        </p:txBody>
      </p:sp>
      <p:sp>
        <p:nvSpPr>
          <p:cNvPr id="16" name="Téglalap: lekerekített 15">
            <a:extLst>
              <a:ext uri="{FF2B5EF4-FFF2-40B4-BE49-F238E27FC236}">
                <a16:creationId xmlns:a16="http://schemas.microsoft.com/office/drawing/2014/main" id="{5CA4C42E-F8C7-4F19-830C-FA7AC322C34B}"/>
              </a:ext>
            </a:extLst>
          </p:cNvPr>
          <p:cNvSpPr/>
          <p:nvPr/>
        </p:nvSpPr>
        <p:spPr>
          <a:xfrm>
            <a:off x="7607637"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azzal a becsléssel amit a Neurális Háló 2560 lépés után tanult meg.</a:t>
            </a:r>
          </a:p>
        </p:txBody>
      </p:sp>
      <p:sp>
        <p:nvSpPr>
          <p:cNvPr id="19" name="Szabadkézi sokszög: alakzat 18">
            <a:extLst>
              <a:ext uri="{FF2B5EF4-FFF2-40B4-BE49-F238E27FC236}">
                <a16:creationId xmlns:a16="http://schemas.microsoft.com/office/drawing/2014/main" id="{A3B897E7-90A5-43B7-8285-08ADCFB22A39}"/>
              </a:ext>
            </a:extLst>
          </p:cNvPr>
          <p:cNvSpPr/>
          <p:nvPr/>
        </p:nvSpPr>
        <p:spPr>
          <a:xfrm>
            <a:off x="7607637"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a:t>
            </a:r>
          </a:p>
        </p:txBody>
      </p:sp>
    </p:spTree>
    <p:extLst>
      <p:ext uri="{BB962C8B-B14F-4D97-AF65-F5344CB8AC3E}">
        <p14:creationId xmlns:p14="http://schemas.microsoft.com/office/powerpoint/2010/main" val="149999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B2633BC-D43F-4D00-8CD2-0F5F9D8C1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8" y="1761441"/>
            <a:ext cx="11063065" cy="389170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94</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Azt várnánk,</a:t>
            </a:r>
            <a:r>
              <a:rPr lang="hu-HU" dirty="0">
                <a:solidFill>
                  <a:schemeClr val="tx1"/>
                </a:solidFill>
                <a:latin typeface="Calibri Light" panose="020F0302020204030204" pitchFamily="34" charset="0"/>
                <a:cs typeface="Calibri Light" panose="020F0302020204030204" pitchFamily="34" charset="0"/>
              </a:rPr>
              <a:t> hogy ez az érték egyre kisebb és kisebb lesz, magyarul ez a fekete vonal ellaposodik. Erre persze van egy sokkal értelmesebb mutatószámom is de egyelőre maradjunk ebben.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73553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73458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748917" y="307284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tx1">
                <a:lumMod val="75000"/>
                <a:lumOff val="2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középpontól mért eltérés abszolút értékének kumulatív összege</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748917" y="307284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2">
              <a:lumMod val="10000"/>
            </a:schemeClr>
          </a:solidFill>
          <a:ln>
            <a:solidFill>
              <a:schemeClr val="bg2">
                <a:lumMod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Ez pedig nem más mint a fekete 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7" name="Téglalap: lekerekített 16">
            <a:extLst>
              <a:ext uri="{FF2B5EF4-FFF2-40B4-BE49-F238E27FC236}">
                <a16:creationId xmlns:a16="http://schemas.microsoft.com/office/drawing/2014/main" id="{5DDF9CCA-6AF6-4B11-A038-C13A35C12352}"/>
              </a:ext>
            </a:extLst>
          </p:cNvPr>
          <p:cNvSpPr/>
          <p:nvPr/>
        </p:nvSpPr>
        <p:spPr>
          <a:xfrm>
            <a:off x="5516539" y="2095000"/>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 egy elég hosszú futás volt figyelembe véve, hogy korábban jellemzően 3000-es pályán mentek</a:t>
            </a:r>
          </a:p>
        </p:txBody>
      </p:sp>
      <p:sp>
        <p:nvSpPr>
          <p:cNvPr id="18" name="Szabadkézi sokszög: alakzat 17">
            <a:extLst>
              <a:ext uri="{FF2B5EF4-FFF2-40B4-BE49-F238E27FC236}">
                <a16:creationId xmlns:a16="http://schemas.microsoft.com/office/drawing/2014/main" id="{04753D39-D04E-4463-9C56-EC85F75ED949}"/>
              </a:ext>
            </a:extLst>
          </p:cNvPr>
          <p:cNvSpPr/>
          <p:nvPr/>
        </p:nvSpPr>
        <p:spPr>
          <a:xfrm>
            <a:off x="5516539" y="2004332"/>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5649</a:t>
            </a:r>
          </a:p>
        </p:txBody>
      </p:sp>
      <p:sp>
        <p:nvSpPr>
          <p:cNvPr id="20" name="Szabadkézi sokszög: alakzat 19">
            <a:extLst>
              <a:ext uri="{FF2B5EF4-FFF2-40B4-BE49-F238E27FC236}">
                <a16:creationId xmlns:a16="http://schemas.microsoft.com/office/drawing/2014/main" id="{5DD8A5CF-4094-48FE-8615-10C6D39162E4}"/>
              </a:ext>
            </a:extLst>
          </p:cNvPr>
          <p:cNvSpPr/>
          <p:nvPr/>
        </p:nvSpPr>
        <p:spPr>
          <a:xfrm>
            <a:off x="2660544" y="20946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Bármely időpontban a középpontól mért távolság [negatív ha lefelé, pozitív ha felfelé tért el]</a:t>
            </a:r>
          </a:p>
        </p:txBody>
      </p:sp>
      <p:sp>
        <p:nvSpPr>
          <p:cNvPr id="21" name="Szabadkézi sokszög: alakzat 20">
            <a:extLst>
              <a:ext uri="{FF2B5EF4-FFF2-40B4-BE49-F238E27FC236}">
                <a16:creationId xmlns:a16="http://schemas.microsoft.com/office/drawing/2014/main" id="{C017D779-CF5B-4B22-8FDC-0A13AFB77545}"/>
              </a:ext>
            </a:extLst>
          </p:cNvPr>
          <p:cNvSpPr/>
          <p:nvPr/>
        </p:nvSpPr>
        <p:spPr>
          <a:xfrm>
            <a:off x="2748917" y="20937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A zöld </a:t>
            </a:r>
            <a:r>
              <a:rPr lang="hu-HU" sz="1000" dirty="0" err="1">
                <a:solidFill>
                  <a:schemeClr val="bg1"/>
                </a:solidFill>
                <a:latin typeface="Arial" panose="020B0604020202020204" pitchFamily="34" charset="0"/>
                <a:cs typeface="Arial" panose="020B0604020202020204" pitchFamily="34" charset="0"/>
              </a:rPr>
              <a:t>volnal</a:t>
            </a:r>
            <a:endParaRPr lang="hu-HU" sz="1000" dirty="0">
              <a:solidFill>
                <a:schemeClr val="bg1"/>
              </a:solidFill>
              <a:latin typeface="Arial" panose="020B0604020202020204" pitchFamily="34" charset="0"/>
              <a:cs typeface="Arial" panose="020B0604020202020204" pitchFamily="34" charset="0"/>
            </a:endParaRPr>
          </a:p>
        </p:txBody>
      </p:sp>
      <p:sp>
        <p:nvSpPr>
          <p:cNvPr id="25" name="Szöveg helye 14">
            <a:extLst>
              <a:ext uri="{FF2B5EF4-FFF2-40B4-BE49-F238E27FC236}">
                <a16:creationId xmlns:a16="http://schemas.microsoft.com/office/drawing/2014/main" id="{5B30AC3D-B229-4E0F-93B0-A76B68AB21B9}"/>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Hogyan számszerűsítsük, hogy mennyire volt jó egy futás, mennyire jól tanulta meg a neurális háló az f(</a:t>
            </a:r>
            <a:r>
              <a:rPr lang="hu-HU" dirty="0" err="1">
                <a:solidFill>
                  <a:schemeClr val="tx1"/>
                </a:solidFill>
                <a:latin typeface="Calibri Light" panose="020F0302020204030204" pitchFamily="34" charset="0"/>
                <a:cs typeface="Calibri Light" panose="020F0302020204030204" pitchFamily="34" charset="0"/>
              </a:rPr>
              <a:t>sL</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sC</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sR</a:t>
            </a:r>
            <a:r>
              <a:rPr lang="hu-HU" dirty="0">
                <a:solidFill>
                  <a:schemeClr val="tx1"/>
                </a:solidFill>
                <a:latin typeface="Calibri Light" panose="020F0302020204030204" pitchFamily="34" charset="0"/>
                <a:cs typeface="Calibri Light" panose="020F0302020204030204" pitchFamily="34" charset="0"/>
              </a:rPr>
              <a:t>) = z összefüggést.</a:t>
            </a:r>
          </a:p>
        </p:txBody>
      </p:sp>
      <p:sp>
        <p:nvSpPr>
          <p:cNvPr id="26" name="Szöveg helye 14">
            <a:extLst>
              <a:ext uri="{FF2B5EF4-FFF2-40B4-BE49-F238E27FC236}">
                <a16:creationId xmlns:a16="http://schemas.microsoft.com/office/drawing/2014/main" id="{58642B83-4588-48B9-9D2B-C5FCE17CAAC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erre lesz egy válaszom, de ennél fontosabb, hogy mennyire sikerült közel tartania magát a középvonalhoz. Ezt a középvonaltól mért eltérés abszolútértékének kumulatív értékével mértem, amelyet az alábbi ábrán a fekete vonal jelöl. Az eltérések abszolútértékei összeadódnak és így igy alakul ki minden időpillanatban az adott eredmény.</a:t>
            </a:r>
          </a:p>
        </p:txBody>
      </p:sp>
    </p:spTree>
    <p:extLst>
      <p:ext uri="{BB962C8B-B14F-4D97-AF65-F5344CB8AC3E}">
        <p14:creationId xmlns:p14="http://schemas.microsoft.com/office/powerpoint/2010/main" val="212934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6" name="ani_history">
            <a:hlinkClick r:id="" action="ppaction://media"/>
            <a:extLst>
              <a:ext uri="{FF2B5EF4-FFF2-40B4-BE49-F238E27FC236}">
                <a16:creationId xmlns:a16="http://schemas.microsoft.com/office/drawing/2014/main" id="{B295E223-3DD4-45C5-8F3F-C02E004C5B6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7778" b="7778"/>
          <a:stretch/>
        </p:blipFill>
        <p:spPr>
          <a:xfrm>
            <a:off x="554182" y="82806"/>
            <a:ext cx="11083636" cy="3600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95</a:t>
            </a:fld>
            <a:endParaRPr lang="en-GB" dirty="0"/>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78689" y="65160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kicsit több információ van a képen mint amit írásban el lehet mondani.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78689" y="65160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Ide jön majd a szóbeli magyarázat</a:t>
            </a:r>
          </a:p>
        </p:txBody>
      </p:sp>
      <p:sp>
        <p:nvSpPr>
          <p:cNvPr id="28" name="Szabadkézi sokszög: alakzat 27">
            <a:extLst>
              <a:ext uri="{FF2B5EF4-FFF2-40B4-BE49-F238E27FC236}">
                <a16:creationId xmlns:a16="http://schemas.microsoft.com/office/drawing/2014/main" id="{92AA9DAE-C9FD-4558-B5FA-65F197AC7956}"/>
              </a:ext>
            </a:extLst>
          </p:cNvPr>
          <p:cNvSpPr/>
          <p:nvPr/>
        </p:nvSpPr>
        <p:spPr>
          <a:xfrm>
            <a:off x="6752560" y="217502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Ez egy „</a:t>
            </a:r>
            <a:r>
              <a:rPr lang="hu-HU" sz="1000" dirty="0" err="1">
                <a:solidFill>
                  <a:schemeClr val="tx1"/>
                </a:solidFill>
                <a:latin typeface="Arial" panose="020B0604020202020204" pitchFamily="34" charset="0"/>
                <a:cs typeface="Arial" panose="020B0604020202020204" pitchFamily="34" charset="0"/>
              </a:rPr>
              <a:t>logistic</a:t>
            </a:r>
            <a:r>
              <a:rPr lang="hu-HU" sz="1000" dirty="0">
                <a:solidFill>
                  <a:schemeClr val="tx1"/>
                </a:solidFill>
                <a:latin typeface="Arial" panose="020B0604020202020204" pitchFamily="34" charset="0"/>
                <a:cs typeface="Arial" panose="020B0604020202020204" pitchFamily="34" charset="0"/>
              </a:rPr>
              <a:t>” átviteli </a:t>
            </a:r>
            <a:r>
              <a:rPr lang="hu-HU" sz="1000" dirty="0" err="1">
                <a:solidFill>
                  <a:schemeClr val="tx1"/>
                </a:solidFill>
                <a:latin typeface="Arial" panose="020B0604020202020204" pitchFamily="34" charset="0"/>
                <a:cs typeface="Arial" panose="020B0604020202020204" pitchFamily="34" charset="0"/>
              </a:rPr>
              <a:t>függvénynel</a:t>
            </a:r>
            <a:r>
              <a:rPr lang="hu-HU" sz="1000" dirty="0">
                <a:solidFill>
                  <a:schemeClr val="tx1"/>
                </a:solidFill>
                <a:latin typeface="Arial" panose="020B0604020202020204" pitchFamily="34" charset="0"/>
                <a:cs typeface="Arial" panose="020B0604020202020204" pitchFamily="34" charset="0"/>
              </a:rPr>
              <a:t> készül futás – majd lehet látni, hogy ez miben különbözik a tangenstől.</a:t>
            </a:r>
          </a:p>
        </p:txBody>
      </p:sp>
      <p:sp>
        <p:nvSpPr>
          <p:cNvPr id="29" name="Szabadkézi sokszög: alakzat 28">
            <a:extLst>
              <a:ext uri="{FF2B5EF4-FFF2-40B4-BE49-F238E27FC236}">
                <a16:creationId xmlns:a16="http://schemas.microsoft.com/office/drawing/2014/main" id="{F4DA574D-62B4-445B-9FE8-4C26BEF01C88}"/>
              </a:ext>
            </a:extLst>
          </p:cNvPr>
          <p:cNvSpPr/>
          <p:nvPr/>
        </p:nvSpPr>
        <p:spPr>
          <a:xfrm>
            <a:off x="6752560" y="217502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a:t>
            </a:r>
            <a:r>
              <a:rPr lang="hu-HU" sz="1000" dirty="0" err="1">
                <a:solidFill>
                  <a:schemeClr val="tx1"/>
                </a:solidFill>
                <a:latin typeface="Arial" panose="020B0604020202020204" pitchFamily="34" charset="0"/>
                <a:cs typeface="Arial" panose="020B0604020202020204" pitchFamily="34" charset="0"/>
              </a:rPr>
              <a:t>magamank</a:t>
            </a:r>
            <a:endParaRPr lang="hu-HU" sz="1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009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200" fill="hold"/>
                                        <p:tgtEl>
                                          <p:spTgt spid="4"/>
                                        </p:tgtEl>
                                      </p:cBhvr>
                                    </p:cmd>
                                  </p:childTnLst>
                                </p:cTn>
                              </p:par>
                              <p:par>
                                <p:cTn id="7" presetID="1" presetClass="mediacall" presetSubtype="0" fill="hold" nodeType="withEffect">
                                  <p:stCondLst>
                                    <p:cond delay="0"/>
                                  </p:stCondLst>
                                  <p:childTnLst>
                                    <p:cmd type="call" cmd="playFrom(0.0)">
                                      <p:cBhvr>
                                        <p:cTn id="8" dur="70700" fill="hold"/>
                                        <p:tgtEl>
                                          <p:spTgt spid="6"/>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4"/>
                </p:tgtEl>
              </p:cMediaNode>
            </p:video>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4"/>
                                        </p:tgtEl>
                                      </p:cBhvr>
                                    </p:cmd>
                                  </p:childTnLst>
                                </p:cTn>
                              </p:par>
                            </p:childTnLst>
                          </p:cTn>
                        </p:par>
                      </p:childTnLst>
                    </p:cTn>
                  </p:par>
                </p:childTnLst>
              </p:cTn>
              <p:nextCondLst>
                <p:cond evt="onClick" delay="0">
                  <p:tgtEl>
                    <p:spTgt spid="4"/>
                  </p:tgtEl>
                </p:cond>
              </p:nextCondLst>
            </p:seq>
            <p:video>
              <p:cMediaNode vol="80000">
                <p:cTn id="40" fill="hold" display="0">
                  <p:stCondLst>
                    <p:cond delay="indefinite"/>
                  </p:stCondLst>
                </p:cTn>
                <p:tgtEl>
                  <p:spTgt spid="6"/>
                </p:tgtEl>
              </p:cMediaNode>
            </p:video>
            <p:seq concurrent="1" nextAc="seek">
              <p:cTn id="41" restart="whenNotActive" fill="hold" evtFilter="cancelBubble" nodeType="interactiveSeq">
                <p:stCondLst>
                  <p:cond evt="onClick" delay="0">
                    <p:tgtEl>
                      <p:spTgt spid="6"/>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6"/>
                                        </p:tgtEl>
                                      </p:cBhvr>
                                    </p:cmd>
                                  </p:childTnLst>
                                </p:cTn>
                              </p:par>
                            </p:childTnLst>
                          </p:cTn>
                        </p:par>
                      </p:childTnLst>
                    </p:cTn>
                  </p:par>
                </p:childTnLst>
              </p:cTn>
              <p:nextCondLst>
                <p:cond evt="onClick" delay="0">
                  <p:tgtEl>
                    <p:spTgt spid="6"/>
                  </p:tgtEl>
                </p:cond>
              </p:nextCondLst>
            </p:seq>
          </p:childTnLst>
        </p:cTn>
      </p:par>
    </p:tnLst>
    <p:bldLst>
      <p:bldP spid="22" grpId="0" animBg="1"/>
      <p:bldP spid="24" grpId="0" animBg="1"/>
      <p:bldP spid="13" grpId="0" animBg="1"/>
      <p:bldP spid="27" grpId="0" animBg="1"/>
      <p:bldP spid="30" grpId="0" animBg="1"/>
      <p:bldP spid="28" grpId="0" animBg="1"/>
      <p:bldP spid="2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2" name="ani_timeline_sensors_v1">
            <a:hlinkClick r:id="" action="ppaction://media"/>
            <a:extLst>
              <a:ext uri="{FF2B5EF4-FFF2-40B4-BE49-F238E27FC236}">
                <a16:creationId xmlns:a16="http://schemas.microsoft.com/office/drawing/2014/main" id="{699E1A60-84EC-4BFE-809A-D794E4A0994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52499" y="20403"/>
            <a:ext cx="10287000" cy="3429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96</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0" y="9611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Érdekesség a végén kimegy a sávból és elveszti a szenzort – de érdekes amikor visszatalál – ami utána jön</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0" y="9611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Hiberbolikus</a:t>
            </a:r>
            <a:r>
              <a:rPr lang="hu-HU" sz="1000" dirty="0">
                <a:solidFill>
                  <a:schemeClr val="tx1"/>
                </a:solidFill>
                <a:latin typeface="Arial" panose="020B0604020202020204" pitchFamily="34" charset="0"/>
                <a:cs typeface="Arial" panose="020B0604020202020204" pitchFamily="34" charset="0"/>
              </a:rPr>
              <a:t> tangens átviteli függvény</a:t>
            </a:r>
          </a:p>
        </p:txBody>
      </p:sp>
      <p:sp>
        <p:nvSpPr>
          <p:cNvPr id="14" name="Szabadkézi sokszög: alakzat 13">
            <a:extLst>
              <a:ext uri="{FF2B5EF4-FFF2-40B4-BE49-F238E27FC236}">
                <a16:creationId xmlns:a16="http://schemas.microsoft.com/office/drawing/2014/main" id="{EA6B83DD-43A1-4C02-B18E-2DADF78E057A}"/>
              </a:ext>
            </a:extLst>
          </p:cNvPr>
          <p:cNvSpPr/>
          <p:nvPr/>
        </p:nvSpPr>
        <p:spPr>
          <a:xfrm>
            <a:off x="0" y="342719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Sokkal stabilabbnak tűnik de összességében nem ad olyan jó eredményt.</a:t>
            </a:r>
          </a:p>
        </p:txBody>
      </p:sp>
      <p:sp>
        <p:nvSpPr>
          <p:cNvPr id="15" name="Szabadkézi sokszög: alakzat 14">
            <a:extLst>
              <a:ext uri="{FF2B5EF4-FFF2-40B4-BE49-F238E27FC236}">
                <a16:creationId xmlns:a16="http://schemas.microsoft.com/office/drawing/2014/main" id="{9FD2F0C6-9FF7-4275-B6B3-63DCC47B3E96}"/>
              </a:ext>
            </a:extLst>
          </p:cNvPr>
          <p:cNvSpPr/>
          <p:nvPr/>
        </p:nvSpPr>
        <p:spPr>
          <a:xfrm>
            <a:off x="0" y="342719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Sigmoid</a:t>
            </a:r>
            <a:r>
              <a:rPr lang="hu-HU" sz="1000" dirty="0">
                <a:solidFill>
                  <a:schemeClr val="tx1"/>
                </a:solidFill>
                <a:latin typeface="Arial" panose="020B0604020202020204" pitchFamily="34" charset="0"/>
                <a:cs typeface="Arial" panose="020B0604020202020204" pitchFamily="34" charset="0"/>
              </a:rPr>
              <a:t> átviteli függvénnyel</a:t>
            </a:r>
          </a:p>
        </p:txBody>
      </p:sp>
      <p:sp>
        <p:nvSpPr>
          <p:cNvPr id="18" name="Téglalap: lekerekített 17">
            <a:extLst>
              <a:ext uri="{FF2B5EF4-FFF2-40B4-BE49-F238E27FC236}">
                <a16:creationId xmlns:a16="http://schemas.microsoft.com/office/drawing/2014/main" id="{029BDE56-1C78-4D56-993E-0543FE9A9A44}"/>
              </a:ext>
            </a:extLst>
          </p:cNvPr>
          <p:cNvSpPr/>
          <p:nvPr/>
        </p:nvSpPr>
        <p:spPr>
          <a:xfrm>
            <a:off x="5224230" y="4092835"/>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Ezeket még a kísérletezés alatt követtem el ezért ez rövidebb lett, de majd később módosítom</a:t>
            </a:r>
          </a:p>
        </p:txBody>
      </p:sp>
      <p:sp>
        <p:nvSpPr>
          <p:cNvPr id="19" name="Szabadkézi sokszög: alakzat 18">
            <a:extLst>
              <a:ext uri="{FF2B5EF4-FFF2-40B4-BE49-F238E27FC236}">
                <a16:creationId xmlns:a16="http://schemas.microsoft.com/office/drawing/2014/main" id="{F69A4CC2-FF56-491A-A8E4-CAB44EBE9002}"/>
              </a:ext>
            </a:extLst>
          </p:cNvPr>
          <p:cNvSpPr/>
          <p:nvPr/>
        </p:nvSpPr>
        <p:spPr>
          <a:xfrm>
            <a:off x="5224230" y="4002167"/>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ez egy idő után leáll</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10517516" y="4131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éles szemű kutató</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észreveheti, hogy ez</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kisebb hibát ad</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10605889" y="41215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a:t>
            </a:r>
          </a:p>
        </p:txBody>
      </p:sp>
    </p:spTree>
    <p:extLst>
      <p:ext uri="{BB962C8B-B14F-4D97-AF65-F5344CB8AC3E}">
        <p14:creationId xmlns:p14="http://schemas.microsoft.com/office/powerpoint/2010/main" val="367296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900" fill="hold"/>
                                        <p:tgtEl>
                                          <p:spTgt spid="2"/>
                                        </p:tgtEl>
                                      </p:cBhvr>
                                    </p:cmd>
                                  </p:childTnLst>
                                </p:cTn>
                              </p:par>
                              <p:par>
                                <p:cTn id="7" presetID="1" presetClass="mediacall" presetSubtype="0" fill="hold" nodeType="withEffect">
                                  <p:stCondLst>
                                    <p:cond delay="0"/>
                                  </p:stCondLst>
                                  <p:childTnLst>
                                    <p:cmd type="call" cmd="playFrom(0.0)">
                                      <p:cBhvr>
                                        <p:cTn id="8" dur="70200" fill="hold"/>
                                        <p:tgtEl>
                                          <p:spTgt spid="4"/>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100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10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600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600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4"/>
                </p:tgtEl>
              </p:cMediaNode>
            </p:video>
            <p:seq concurrent="1" nextAc="seek">
              <p:cTn id="39" restart="whenNotActive" fill="hold" evtFilter="cancelBubble" nodeType="interactiveSeq">
                <p:stCondLst>
                  <p:cond evt="onClick" delay="0">
                    <p:tgtEl>
                      <p:spTgt spid="4"/>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4"/>
                                        </p:tgtEl>
                                      </p:cBhvr>
                                    </p:cmd>
                                  </p:childTnLst>
                                </p:cTn>
                              </p:par>
                            </p:childTnLst>
                          </p:cTn>
                        </p:par>
                      </p:childTnLst>
                    </p:cTn>
                  </p:par>
                </p:childTnLst>
              </p:cTn>
              <p:nextCondLst>
                <p:cond evt="onClick" delay="0">
                  <p:tgtEl>
                    <p:spTgt spid="4"/>
                  </p:tgtEl>
                </p:cond>
              </p:nextCondLst>
            </p:seq>
            <p:video>
              <p:cMediaNode vol="80000">
                <p:cTn id="44" fill="hold" display="0">
                  <p:stCondLst>
                    <p:cond delay="indefinite"/>
                  </p:stCondLst>
                </p:cTn>
                <p:tgtEl>
                  <p:spTgt spid="2"/>
                </p:tgtEl>
              </p:cMediaNode>
            </p:video>
            <p:seq concurrent="1" nextAc="seek">
              <p:cTn id="45" restart="whenNotActive" fill="hold" evtFilter="cancelBubble" nodeType="interactiveSeq">
                <p:stCondLst>
                  <p:cond evt="onClick" delay="0">
                    <p:tgtEl>
                      <p:spTgt spid="2"/>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
                                        </p:tgtEl>
                                      </p:cBhvr>
                                    </p:cmd>
                                  </p:childTnLst>
                                </p:cTn>
                              </p:par>
                            </p:childTnLst>
                          </p:cTn>
                        </p:par>
                      </p:childTnLst>
                    </p:cTn>
                  </p:par>
                </p:childTnLst>
              </p:cTn>
              <p:nextCondLst>
                <p:cond evt="onClick" delay="0">
                  <p:tgtEl>
                    <p:spTgt spid="2"/>
                  </p:tgtEl>
                </p:cond>
              </p:nextCondLst>
            </p:seq>
          </p:childTnLst>
        </p:cTn>
      </p:par>
    </p:tnLst>
    <p:bldLst>
      <p:bldP spid="13" grpId="0" animBg="1"/>
      <p:bldP spid="27" grpId="0" animBg="1"/>
      <p:bldP spid="30" grpId="0" animBg="1"/>
      <p:bldP spid="14" grpId="0" animBg="1"/>
      <p:bldP spid="15" grpId="0" animBg="1"/>
      <p:bldP spid="18" grpId="0" animBg="1"/>
      <p:bldP spid="19" grpId="0" animBg="1"/>
      <p:bldP spid="20" grpId="0" animBg="1"/>
      <p:bldP spid="2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97</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36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97</a:t>
            </a:fld>
            <a:endParaRPr lang="en-GB" dirty="0"/>
          </a:p>
        </p:txBody>
      </p:sp>
      <p:sp>
        <p:nvSpPr>
          <p:cNvPr id="32" name="Téglalap: szamárfül 31">
            <a:extLst>
              <a:ext uri="{FF2B5EF4-FFF2-40B4-BE49-F238E27FC236}">
                <a16:creationId xmlns:a16="http://schemas.microsoft.com/office/drawing/2014/main" id="{2FE28E6C-416B-494E-84FE-CA481E952829}"/>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37" name="Téglalap: szamárfül 36">
            <a:extLst>
              <a:ext uri="{FF2B5EF4-FFF2-40B4-BE49-F238E27FC236}">
                <a16:creationId xmlns:a16="http://schemas.microsoft.com/office/drawing/2014/main" id="{4A10BEA4-3779-4602-A9F3-2CED8D3AC7D5}"/>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kimenete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2" name="Szabadkézi sokszög: alakzat 61">
            <a:extLst>
              <a:ext uri="{FF2B5EF4-FFF2-40B4-BE49-F238E27FC236}">
                <a16:creationId xmlns:a16="http://schemas.microsoft.com/office/drawing/2014/main" id="{2CDF92A6-181B-4E8E-AFB1-62951CB7FC43}"/>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3" name="Szabadkézi sokszög: alakzat 62">
            <a:extLst>
              <a:ext uri="{FF2B5EF4-FFF2-40B4-BE49-F238E27FC236}">
                <a16:creationId xmlns:a16="http://schemas.microsoft.com/office/drawing/2014/main" id="{BC590EE5-54EC-4CAB-90F6-A2C17E88E1AC}"/>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64" name="Szabadkézi sokszög: alakzat 63">
            <a:extLst>
              <a:ext uri="{FF2B5EF4-FFF2-40B4-BE49-F238E27FC236}">
                <a16:creationId xmlns:a16="http://schemas.microsoft.com/office/drawing/2014/main" id="{A33B1844-17B7-42F3-9878-517ECE89CA2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5" name="Szabadkézi sokszög: alakzat 64">
            <a:extLst>
              <a:ext uri="{FF2B5EF4-FFF2-40B4-BE49-F238E27FC236}">
                <a16:creationId xmlns:a16="http://schemas.microsoft.com/office/drawing/2014/main" id="{A2EE3ABF-10CC-404B-A92E-326ED9D487CF}"/>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109700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7"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 name="Videó 2">
            <a:hlinkClick r:id="" action="ppaction://media"/>
            <a:extLst>
              <a:ext uri="{FF2B5EF4-FFF2-40B4-BE49-F238E27FC236}">
                <a16:creationId xmlns:a16="http://schemas.microsoft.com/office/drawing/2014/main" id="{D1981B88-3A5E-49DD-BAF5-FE6E78A4EF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1148"/>
            <a:ext cx="12192000" cy="6990492"/>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98</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736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98</a:t>
            </a:fld>
            <a:endParaRPr lang="en-GB" dirty="0"/>
          </a:p>
        </p:txBody>
      </p:sp>
      <p:sp>
        <p:nvSpPr>
          <p:cNvPr id="32" name="Téglalap: szamárfül 31">
            <a:extLst>
              <a:ext uri="{FF2B5EF4-FFF2-40B4-BE49-F238E27FC236}">
                <a16:creationId xmlns:a16="http://schemas.microsoft.com/office/drawing/2014/main" id="{2FE28E6C-416B-494E-84FE-CA481E952829}"/>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37" name="Téglalap: szamárfül 36">
            <a:extLst>
              <a:ext uri="{FF2B5EF4-FFF2-40B4-BE49-F238E27FC236}">
                <a16:creationId xmlns:a16="http://schemas.microsoft.com/office/drawing/2014/main" id="{4A10BEA4-3779-4602-A9F3-2CED8D3AC7D5}"/>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kimenete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2" name="Szabadkézi sokszög: alakzat 61">
            <a:extLst>
              <a:ext uri="{FF2B5EF4-FFF2-40B4-BE49-F238E27FC236}">
                <a16:creationId xmlns:a16="http://schemas.microsoft.com/office/drawing/2014/main" id="{2CDF92A6-181B-4E8E-AFB1-62951CB7FC43}"/>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3" name="Szabadkézi sokszög: alakzat 62">
            <a:extLst>
              <a:ext uri="{FF2B5EF4-FFF2-40B4-BE49-F238E27FC236}">
                <a16:creationId xmlns:a16="http://schemas.microsoft.com/office/drawing/2014/main" id="{BC590EE5-54EC-4CAB-90F6-A2C17E88E1AC}"/>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64" name="Szabadkézi sokszög: alakzat 63">
            <a:extLst>
              <a:ext uri="{FF2B5EF4-FFF2-40B4-BE49-F238E27FC236}">
                <a16:creationId xmlns:a16="http://schemas.microsoft.com/office/drawing/2014/main" id="{A33B1844-17B7-42F3-9878-517ECE89CA2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5" name="Szabadkézi sokszög: alakzat 64">
            <a:extLst>
              <a:ext uri="{FF2B5EF4-FFF2-40B4-BE49-F238E27FC236}">
                <a16:creationId xmlns:a16="http://schemas.microsoft.com/office/drawing/2014/main" id="{A2EE3ABF-10CC-404B-A92E-326ED9D487CF}"/>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138991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par>
                                <p:cTn id="91" presetID="1" presetClass="mediacall" presetSubtype="0" fill="hold" nodeType="withEffect">
                                  <p:stCondLst>
                                    <p:cond delay="0"/>
                                  </p:stCondLst>
                                  <p:childTnLst>
                                    <p:cmd type="call" cmd="playFrom(0.0)">
                                      <p:cBhvr>
                                        <p:cTn id="92" dur="15000"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3" repeatCount="indefinite" fill="hold" display="0">
                  <p:stCondLst>
                    <p:cond delay="indefinite"/>
                  </p:stCondLst>
                </p:cTn>
                <p:tgtEl>
                  <p:spTgt spid="35"/>
                </p:tgtEl>
              </p:cMediaNode>
            </p:video>
          </p:childTnLst>
        </p:cTn>
      </p:par>
    </p:tnLst>
    <p:bldLst>
      <p:bldP spid="32" grpId="0" animBg="1"/>
      <p:bldP spid="33" grpId="0" animBg="1"/>
      <p:bldP spid="34" grpId="0" animBg="1"/>
      <p:bldP spid="37"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ANN_">
            <a:hlinkClick r:id="" action="ppaction://media"/>
            <a:extLst>
              <a:ext uri="{FF2B5EF4-FFF2-40B4-BE49-F238E27FC236}">
                <a16:creationId xmlns:a16="http://schemas.microsoft.com/office/drawing/2014/main" id="{0B9DDE3C-CF90-4780-BEB9-C3234B3418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00400" y="381000"/>
            <a:ext cx="5791200" cy="6096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99</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2" name="Szabadkézi sokszög: alakzat 21">
            <a:extLst>
              <a:ext uri="{FF2B5EF4-FFF2-40B4-BE49-F238E27FC236}">
                <a16:creationId xmlns:a16="http://schemas.microsoft.com/office/drawing/2014/main" id="{9D15048E-3B0A-46C7-9B32-70722B7EDF49}"/>
              </a:ext>
            </a:extLst>
          </p:cNvPr>
          <p:cNvSpPr/>
          <p:nvPr/>
        </p:nvSpPr>
        <p:spPr>
          <a:xfrm>
            <a:off x="1058655" y="1804199"/>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Elfelejtettem rátenni a számozást,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 legyen számozva ez is</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3" name="Szabadkézi sokszög: alakzat 22">
            <a:extLst>
              <a:ext uri="{FF2B5EF4-FFF2-40B4-BE49-F238E27FC236}">
                <a16:creationId xmlns:a16="http://schemas.microsoft.com/office/drawing/2014/main" id="{05E08EA4-77EE-465C-9763-57364604F435}"/>
              </a:ext>
            </a:extLst>
          </p:cNvPr>
          <p:cNvSpPr/>
          <p:nvPr/>
        </p:nvSpPr>
        <p:spPr>
          <a:xfrm>
            <a:off x="1058655" y="180419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Igy alakul a neurális háló </a:t>
            </a:r>
          </a:p>
        </p:txBody>
      </p:sp>
      <p:sp>
        <p:nvSpPr>
          <p:cNvPr id="24" name="Szabadkézi sokszög: alakzat 23">
            <a:extLst>
              <a:ext uri="{FF2B5EF4-FFF2-40B4-BE49-F238E27FC236}">
                <a16:creationId xmlns:a16="http://schemas.microsoft.com/office/drawing/2014/main" id="{3A241793-909F-4D8E-9F71-FF4A14355720}"/>
              </a:ext>
            </a:extLst>
          </p:cNvPr>
          <p:cNvSpPr/>
          <p:nvPr/>
        </p:nvSpPr>
        <p:spPr>
          <a:xfrm>
            <a:off x="1058655" y="312936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err="1">
                <a:solidFill>
                  <a:prstClr val="black"/>
                </a:solidFill>
                <a:latin typeface="Arial" panose="020B0604020202020204" pitchFamily="34" charset="0"/>
                <a:cs typeface="Arial" panose="020B0604020202020204" pitchFamily="34" charset="0"/>
              </a:rPr>
              <a:t>Abs</a:t>
            </a:r>
            <a:r>
              <a:rPr lang="hu-HU" sz="1000" dirty="0">
                <a:solidFill>
                  <a:prstClr val="black"/>
                </a:solidFill>
                <a:latin typeface="Arial" panose="020B0604020202020204" pitchFamily="34" charset="0"/>
                <a:cs typeface="Arial" panose="020B0604020202020204" pitchFamily="34" charset="0"/>
              </a:rPr>
              <a:t>(0.5)-nél kisebb sulyok vonalait ne nagyítsa – de ez így animációban nem annyira jó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a:t>
            </a:r>
            <a:r>
              <a:rPr lang="hu-HU" sz="1000" dirty="0" err="1">
                <a:solidFill>
                  <a:prstClr val="black"/>
                </a:solidFill>
                <a:latin typeface="Arial" panose="020B0604020202020204" pitchFamily="34" charset="0"/>
                <a:cs typeface="Arial" panose="020B0604020202020204" pitchFamily="34" charset="0"/>
              </a:rPr>
              <a:t>átirini</a:t>
            </a:r>
            <a:endParaRPr lang="hu-HU" dirty="0"/>
          </a:p>
        </p:txBody>
      </p:sp>
      <p:sp>
        <p:nvSpPr>
          <p:cNvPr id="25" name="Szabadkézi sokszög: alakzat 24">
            <a:extLst>
              <a:ext uri="{FF2B5EF4-FFF2-40B4-BE49-F238E27FC236}">
                <a16:creationId xmlns:a16="http://schemas.microsoft.com/office/drawing/2014/main" id="{771FA441-082D-40C6-82A0-CC66E745BDFB}"/>
              </a:ext>
            </a:extLst>
          </p:cNvPr>
          <p:cNvSpPr/>
          <p:nvPr/>
        </p:nvSpPr>
        <p:spPr>
          <a:xfrm>
            <a:off x="1058655" y="312936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Annó</a:t>
            </a:r>
            <a:r>
              <a:rPr lang="hu-HU" sz="1000" dirty="0">
                <a:solidFill>
                  <a:schemeClr val="tx1"/>
                </a:solidFill>
                <a:latin typeface="Arial" panose="020B0604020202020204" pitchFamily="34" charset="0"/>
                <a:cs typeface="Arial" panose="020B0604020202020204" pitchFamily="34" charset="0"/>
              </a:rPr>
              <a:t> ezt úgy írtam meg, hogy a</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8975035" y="83818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Azonkívűl</a:t>
            </a:r>
            <a:r>
              <a:rPr lang="hu-HU" sz="1000" dirty="0">
                <a:solidFill>
                  <a:schemeClr val="tx1"/>
                </a:solidFill>
                <a:latin typeface="Arial" panose="020B0604020202020204" pitchFamily="34" charset="0"/>
                <a:cs typeface="Arial" panose="020B0604020202020204" pitchFamily="34" charset="0"/>
              </a:rPr>
              <a:t>, hogy nekem tetszik az ég egy adta világon semmi értelme – annyit látunk, hogy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9063408" y="83722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Különben ennek az ábrának</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8975035" y="455493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Majd diszkrét </a:t>
            </a:r>
            <a:r>
              <a:rPr lang="hu-HU" sz="1000" dirty="0" err="1">
                <a:solidFill>
                  <a:schemeClr val="tx1"/>
                </a:solidFill>
                <a:latin typeface="Arial" panose="020B0604020202020204" pitchFamily="34" charset="0"/>
                <a:cs typeface="Arial" panose="020B0604020202020204" pitchFamily="34" charset="0"/>
              </a:rPr>
              <a:t>ugrásokat</a:t>
            </a:r>
            <a:r>
              <a:rPr lang="hu-HU" sz="1000" dirty="0">
                <a:solidFill>
                  <a:schemeClr val="tx1"/>
                </a:solidFill>
                <a:latin typeface="Arial" panose="020B0604020202020204" pitchFamily="34" charset="0"/>
                <a:cs typeface="Arial" panose="020B0604020202020204" pitchFamily="34" charset="0"/>
              </a:rPr>
              <a:t> teszek az útba, hogy akkor hogyan reagál egy-egy ugrásra</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9063408" y="455398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Azért az majd érdekes lesz, ha</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8975035"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Látványos, ember nincs aki átlátná, hogy mi történik benne. (na mindegy)</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9063408"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Jól fog ez még jönni, de azon túl, hogy</a:t>
            </a:r>
          </a:p>
        </p:txBody>
      </p:sp>
    </p:spTree>
    <p:extLst>
      <p:ext uri="{BB962C8B-B14F-4D97-AF65-F5344CB8AC3E}">
        <p14:creationId xmlns:p14="http://schemas.microsoft.com/office/powerpoint/2010/main" val="22154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700" fill="hold"/>
                                        <p:tgtEl>
                                          <p:spTgt spid="6"/>
                                        </p:tgtEl>
                                      </p:cBhvr>
                                    </p:cmd>
                                  </p:childTnLst>
                                </p:cTn>
                              </p:par>
                              <p:par>
                                <p:cTn id="7" presetID="10" presetClass="entr" presetSubtype="0" fill="hold" grpId="0" nodeType="withEffect">
                                  <p:stCondLst>
                                    <p:cond delay="100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par>
                                <p:cTn id="10" presetID="10" presetClass="entr" presetSubtype="0" fill="hold" grpId="0" nodeType="withEffect">
                                  <p:stCondLst>
                                    <p:cond delay="100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20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2000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300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3000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6"/>
                </p:tgtEl>
              </p:cMediaNode>
            </p:video>
            <p:seq concurrent="1" nextAc="seek">
              <p:cTn id="31" restart="whenNotActive" fill="hold" evtFilter="cancelBubble" nodeType="interactiveSeq">
                <p:stCondLst>
                  <p:cond evt="onClick" delay="0">
                    <p:tgtEl>
                      <p:spTgt spid="6"/>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6"/>
                                        </p:tgtEl>
                                      </p:cBhvr>
                                    </p:cmd>
                                  </p:childTnLst>
                                </p:cTn>
                              </p:par>
                            </p:childTnLst>
                          </p:cTn>
                        </p:par>
                      </p:childTnLst>
                    </p:cTn>
                  </p:par>
                </p:childTnLst>
              </p:cTn>
              <p:nextCondLst>
                <p:cond evt="onClick" delay="0">
                  <p:tgtEl>
                    <p:spTgt spid="6"/>
                  </p:tgtEl>
                </p:cond>
              </p:nextCondLst>
            </p:seq>
          </p:childTnLst>
        </p:cTn>
      </p:par>
    </p:tnLst>
    <p:bldLst>
      <p:bldP spid="13" grpId="0" animBg="1"/>
      <p:bldP spid="20" grpId="0" animBg="1"/>
      <p:bldP spid="21" grpId="0" animBg="1"/>
      <p:bldP spid="26" grpId="0" animBg="1"/>
      <p:bldP spid="28" grpId="0" animBg="1"/>
      <p:bldP spid="29" grpId="0" animBg="1"/>
      <p:bldP spid="31" grpId="0" animBg="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18704</TotalTime>
  <Words>13807</Words>
  <Application>Microsoft Office PowerPoint</Application>
  <PresentationFormat>Szélesvásznú</PresentationFormat>
  <Paragraphs>1449</Paragraphs>
  <Slides>113</Slides>
  <Notes>98</Notes>
  <HiddenSlides>30</HiddenSlides>
  <MMClips>26</MMClips>
  <ScaleCrop>false</ScaleCrop>
  <HeadingPairs>
    <vt:vector size="6" baseType="variant">
      <vt:variant>
        <vt:lpstr>Használt betűtípusok</vt:lpstr>
      </vt:variant>
      <vt:variant>
        <vt:i4>10</vt:i4>
      </vt:variant>
      <vt:variant>
        <vt:lpstr>Téma</vt:lpstr>
      </vt:variant>
      <vt:variant>
        <vt:i4>1</vt:i4>
      </vt:variant>
      <vt:variant>
        <vt:lpstr>Diacímek</vt:lpstr>
      </vt:variant>
      <vt:variant>
        <vt:i4>113</vt:i4>
      </vt:variant>
    </vt:vector>
  </HeadingPairs>
  <TitlesOfParts>
    <vt:vector size="124" baseType="lpstr">
      <vt:lpstr>Arial</vt:lpstr>
      <vt:lpstr>Arial Nova Cond</vt:lpstr>
      <vt:lpstr>Calibri</vt:lpstr>
      <vt:lpstr>Calibri Light</vt:lpstr>
      <vt:lpstr>Century Gothic</vt:lpstr>
      <vt:lpstr>Courier New</vt:lpstr>
      <vt:lpstr>Monospace</vt:lpstr>
      <vt:lpstr>Times New Roman</vt:lpstr>
      <vt:lpstr>Tw Cen MT</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Tervezett tesztek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1042</cp:revision>
  <dcterms:created xsi:type="dcterms:W3CDTF">2019-06-15T13:08:53Z</dcterms:created>
  <dcterms:modified xsi:type="dcterms:W3CDTF">2021-11-06T16:56:40Z</dcterms:modified>
</cp:coreProperties>
</file>